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85" r:id="rId2"/>
  </p:sldMasterIdLst>
  <p:notesMasterIdLst>
    <p:notesMasterId r:id="rId33"/>
  </p:notesMasterIdLst>
  <p:handoutMasterIdLst>
    <p:handoutMasterId r:id="rId34"/>
  </p:handoutMasterIdLst>
  <p:sldIdLst>
    <p:sldId id="262" r:id="rId3"/>
    <p:sldId id="323" r:id="rId4"/>
    <p:sldId id="345" r:id="rId5"/>
    <p:sldId id="324" r:id="rId6"/>
    <p:sldId id="303" r:id="rId7"/>
    <p:sldId id="313" r:id="rId8"/>
    <p:sldId id="326" r:id="rId9"/>
    <p:sldId id="346" r:id="rId10"/>
    <p:sldId id="328" r:id="rId11"/>
    <p:sldId id="274" r:id="rId12"/>
    <p:sldId id="330" r:id="rId13"/>
    <p:sldId id="318" r:id="rId14"/>
    <p:sldId id="331" r:id="rId15"/>
    <p:sldId id="315" r:id="rId16"/>
    <p:sldId id="310" r:id="rId17"/>
    <p:sldId id="333" r:id="rId18"/>
    <p:sldId id="334" r:id="rId19"/>
    <p:sldId id="322" r:id="rId20"/>
    <p:sldId id="337" r:id="rId21"/>
    <p:sldId id="341" r:id="rId22"/>
    <p:sldId id="336" r:id="rId23"/>
    <p:sldId id="342" r:id="rId24"/>
    <p:sldId id="282" r:id="rId25"/>
    <p:sldId id="344" r:id="rId26"/>
    <p:sldId id="280" r:id="rId27"/>
    <p:sldId id="343" r:id="rId28"/>
    <p:sldId id="290" r:id="rId29"/>
    <p:sldId id="291" r:id="rId30"/>
    <p:sldId id="311" r:id="rId31"/>
    <p:sldId id="267" r:id="rId3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6C8"/>
    <a:srgbClr val="328F03"/>
    <a:srgbClr val="0066FF"/>
    <a:srgbClr val="FF33CC"/>
    <a:srgbClr val="2B7C02"/>
    <a:srgbClr val="FF5050"/>
    <a:srgbClr val="33CC33"/>
    <a:srgbClr val="111111"/>
    <a:srgbClr val="FF6600"/>
    <a:srgbClr val="D0D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סגנון ערכת נושא 1 - הדגשה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9" autoAdjust="0"/>
    <p:restoredTop sz="99643" autoAdjust="0"/>
  </p:normalViewPr>
  <p:slideViewPr>
    <p:cSldViewPr snapToGrid="0">
      <p:cViewPr>
        <p:scale>
          <a:sx n="60" d="100"/>
          <a:sy n="60" d="100"/>
        </p:scale>
        <p:origin x="-32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528F5DC8-B4EB-4C3B-86EF-E1573FFAE4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5516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" units="cm"/>
          <inkml:channel name="Y" type="integer" max="1569" units="cm"/>
        </inkml:traceFormat>
        <inkml:channelProperties>
          <inkml:channelProperty channel="X" name="resolution" value="99.99999" units="1/cm"/>
          <inkml:channelProperty channel="Y" name="resolution" value="99.9745" units="1/cm"/>
        </inkml:channelProperties>
      </inkml:inkSource>
      <inkml:timestamp xml:id="ts0" timeString="2012-06-23T13:05:11.417"/>
    </inkml:context>
    <inkml:brush xml:id="br0">
      <inkml:brushProperty name="width" value="0.04167" units="cm"/>
      <inkml:brushProperty name="height" value="0.04167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9914F364-F2AF-4134-9D41-BD6D0BD6166B}" emma:medium="tactile" emma:mode="ink">
          <msink:context xmlns:msink="http://schemas.microsoft.com/ink/2010/main" type="writingRegion" rotatedBoundingBox="17371,11098 17386,11098 17386,11113 17371,11113"/>
        </emma:interpretation>
      </emma:emma>
    </inkml:annotationXML>
    <inkml:traceGroup>
      <inkml:annotationXML>
        <emma:emma xmlns:emma="http://www.w3.org/2003/04/emma" version="1.0">
          <emma:interpretation id="{5D06A005-F2CB-43D0-96A5-05BD37A25B5F}" emma:medium="tactile" emma:mode="ink">
            <msink:context xmlns:msink="http://schemas.microsoft.com/ink/2010/main" type="paragraph" rotatedBoundingBox="17371,11098 17386,11098 17386,11113 17371,1111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EDBA8EE-737D-445D-94AC-D89E1A237693}" emma:medium="tactile" emma:mode="ink">
              <msink:context xmlns:msink="http://schemas.microsoft.com/ink/2010/main" type="line" rotatedBoundingBox="17371,11098 17386,11098 17386,11113 17371,11113"/>
            </emma:interpretation>
          </emma:emma>
        </inkml:annotationXML>
        <inkml:traceGroup>
          <inkml:annotationXML>
            <emma:emma xmlns:emma="http://www.w3.org/2003/04/emma" version="1.0">
              <emma:interpretation id="{A5CA7896-A775-40F8-AC8B-3E1559DC7BA1}" emma:medium="tactile" emma:mode="ink">
                <msink:context xmlns:msink="http://schemas.microsoft.com/ink/2010/main" type="inkWord" rotatedBoundingBox="17371,11098 17386,11098 17386,11113 17371,11113"/>
              </emma:interpretation>
              <emma:one-of disjunction-type="recognition" id="oneOf0">
                <emma:interpretation id="interp0" emma:lang="en-US" emma:confidence="0">
                  <emma:literal>.</emma:literal>
                </emma:interpretation>
                <emma:interpretation id="interp1" emma:lang="en-US" emma:confidence="0">
                  <emma:literal>v</emma:literal>
                </emma:interpretation>
                <emma:interpretation id="interp2" emma:lang="en-US" emma:confidence="0">
                  <emma:literal>}</emma:literal>
                </emma:interpretation>
                <emma:interpretation id="interp3" emma:lang="en-US" emma:confidence="0">
                  <emma:literal>w</emma:literal>
                </emma:interpretation>
                <emma:interpretation id="interp4" emma:lang="en-US" emma:confidence="0">
                  <emma:literal>3</emma:literal>
                </emma:interpretation>
              </emma:one-of>
            </emma:emma>
          </inkml:annotationXML>
          <inkml:trace contextRef="#ctx0" brushRef="#br0">0 0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" units="cm"/>
          <inkml:channel name="Y" type="integer" max="1569" units="cm"/>
        </inkml:traceFormat>
        <inkml:channelProperties>
          <inkml:channelProperty channel="X" name="resolution" value="99.99999" units="1/cm"/>
          <inkml:channelProperty channel="Y" name="resolution" value="99.9745" units="1/cm"/>
        </inkml:channelProperties>
      </inkml:inkSource>
      <inkml:timestamp xml:id="ts0" timeString="2012-06-23T13:05:11.535"/>
    </inkml:context>
    <inkml:brush xml:id="br0">
      <inkml:brushProperty name="width" value="0.04167" units="cm"/>
      <inkml:brushProperty name="height" value="0.04167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53F8C923-0421-4AF9-9934-EE660EED978E}" emma:medium="tactile" emma:mode="ink">
          <msink:context xmlns:msink="http://schemas.microsoft.com/ink/2010/main" type="writingRegion" rotatedBoundingBox="19871,14220 19927,14220 19927,14567 19871,14567"/>
        </emma:interpretation>
      </emma:emma>
    </inkml:annotationXML>
    <inkml:traceGroup>
      <inkml:annotationXML>
        <emma:emma xmlns:emma="http://www.w3.org/2003/04/emma" version="1.0">
          <emma:interpretation id="{B4464787-A747-409D-9A50-A06F94255FD5}" emma:medium="tactile" emma:mode="ink">
            <msink:context xmlns:msink="http://schemas.microsoft.com/ink/2010/main" type="paragraph" rotatedBoundingBox="19871,14220 19927,14220 19927,14567 19871,1456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5D62496-7073-4F03-9963-21913CE4CD60}" emma:medium="tactile" emma:mode="ink">
              <msink:context xmlns:msink="http://schemas.microsoft.com/ink/2010/main" type="line" rotatedBoundingBox="19871,14220 19927,14220 19927,14567 19871,14567"/>
            </emma:interpretation>
          </emma:emma>
        </inkml:annotationXML>
        <inkml:traceGroup>
          <inkml:annotationXML>
            <emma:emma xmlns:emma="http://www.w3.org/2003/04/emma" version="1.0">
              <emma:interpretation id="{6E4D95A3-62E1-414E-8989-F4867AC50B08}" emma:medium="tactile" emma:mode="ink">
                <msink:context xmlns:msink="http://schemas.microsoft.com/ink/2010/main" type="inkWord" rotatedBoundingBox="19871,14220 19927,14220 19927,14567 19871,14567"/>
              </emma:interpretation>
              <emma:one-of disjunction-type="recognition" id="oneOf0">
                <emma:interpretation id="interp0" emma:lang="en-US" emma:confidence="1">
                  <emma:literal>:</emma:literal>
                </emma:interpretation>
                <emma:interpretation id="interp1" emma:lang="en-US" emma:confidence="0">
                  <emma:literal>i</emma:literal>
                </emma:interpretation>
                <emma:interpretation id="interp2" emma:lang="en-US" emma:confidence="0">
                  <emma:literal>!</emma:literal>
                </emma:interpretation>
                <emma:interpretation id="interp3" emma:lang="en-US" emma:confidence="0">
                  <emma:literal>;</emma:literal>
                </emma:interpretation>
                <emma:interpretation id="interp4" emma:lang="en-US" emma:confidence="0">
                  <emma:literal>j</emma:literal>
                </emma:interpretation>
              </emma:one-of>
            </emma:emma>
          </inkml:annotationXML>
          <inkml:trace contextRef="#ctx0" brushRef="#br0">0 0</inkml:trace>
          <inkml:trace contextRef="#ctx0" brushRef="#br0" timeOffset="-1">41 332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" units="cm"/>
          <inkml:channel name="Y" type="integer" max="1569" units="cm"/>
        </inkml:traceFormat>
        <inkml:channelProperties>
          <inkml:channelProperty channel="X" name="resolution" value="99.99999" units="1/cm"/>
          <inkml:channelProperty channel="Y" name="resolution" value="99.9745" units="1/cm"/>
        </inkml:channelProperties>
      </inkml:inkSource>
      <inkml:timestamp xml:id="ts0" timeString="2012-06-23T13:05:11.731"/>
    </inkml:context>
    <inkml:brush xml:id="br0">
      <inkml:brushProperty name="width" value="0.04167" units="cm"/>
      <inkml:brushProperty name="height" value="0.04167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E18C0068-A596-44F5-9AF8-F25E1BCD4E75}" emma:medium="tactile" emma:mode="ink">
          <msink:context xmlns:msink="http://schemas.microsoft.com/ink/2010/main" type="writingRegion" rotatedBoundingBox="17635,16914 17789,16914 17789,18034 17635,18034"/>
        </emma:interpretation>
      </emma:emma>
    </inkml:annotationXML>
    <inkml:traceGroup>
      <inkml:annotationXML>
        <emma:emma xmlns:emma="http://www.w3.org/2003/04/emma" version="1.0">
          <emma:interpretation id="{95E4E7CC-737F-4B41-8956-640FCAD69EA2}" emma:medium="tactile" emma:mode="ink">
            <msink:context xmlns:msink="http://schemas.microsoft.com/ink/2010/main" type="paragraph" rotatedBoundingBox="17635,16914 17789,16914 17789,18034 17635,1803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A8B4B86-B257-4EBA-AA6C-457CAD623169}" emma:medium="tactile" emma:mode="ink">
              <msink:context xmlns:msink="http://schemas.microsoft.com/ink/2010/main" type="line" rotatedBoundingBox="17635,16914 17789,16914 17789,18034 17635,18034"/>
            </emma:interpretation>
          </emma:emma>
        </inkml:annotationXML>
        <inkml:traceGroup>
          <inkml:annotationXML>
            <emma:emma xmlns:emma="http://www.w3.org/2003/04/emma" version="1.0">
              <emma:interpretation id="{A880AF56-4DF5-409B-9A1F-50B308331092}" emma:medium="tactile" emma:mode="ink">
                <msink:context xmlns:msink="http://schemas.microsoft.com/ink/2010/main" type="inkWord" rotatedBoundingBox="17635,16914 17774,18019 17759,18020 17620,16915"/>
              </emma:interpretation>
              <emma:one-of disjunction-type="recognition" id="oneOf0">
                <emma:interpretation id="interp0" emma:lang="en-US" emma:confidence="1">
                  <emma:literal>:</emma:literal>
                </emma:interpretation>
                <emma:interpretation id="interp1" emma:lang="en-US" emma:confidence="0">
                  <emma:literal>=</emma:literal>
                </emma:interpretation>
                <emma:interpretation id="interp2" emma:lang="en-US" emma:confidence="0">
                  <emma:literal>;</emma:literal>
                </emma:interpretation>
                <emma:interpretation id="interp3" emma:lang="en-US" emma:confidence="0">
                  <emma:literal>"</emma:literal>
                </emma:interpretation>
                <emma:interpretation id="interp4" emma:lang="en-US" emma:confidence="0">
                  <emma:literal>i</emma:literal>
                </emma:interpretation>
              </emma:one-of>
            </emma:emma>
          </inkml:annotationXML>
          <inkml:trace contextRef="#ctx0" brushRef="#br0">-2236 2694,'0'0,"0"0,0 0</inkml:trace>
          <inkml:trace contextRef="#ctx0" brushRef="#br0" timeOffset="16">-2097 3799,'0'0,"0"0,0 0,0 0,0 0,0 0,0 0,0 0,0 0,0 0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73A9D5F8-811C-467F-B40D-529BFAF39E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4568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AB493-5EE8-4EAF-A547-D6EE1C21936D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11’</a:t>
            </a:r>
          </a:p>
          <a:p>
            <a:pPr eaLnBrk="1" hangingPunct="1"/>
            <a:r>
              <a:rPr lang="en-US" altLang="zh-CN" dirty="0" smtClean="0"/>
              <a:t>Which</a:t>
            </a:r>
            <a:r>
              <a:rPr lang="en-US" altLang="zh-CN" baseline="0" dirty="0" smtClean="0"/>
              <a:t> determinant in NC2 over </a:t>
            </a:r>
            <a:r>
              <a:rPr lang="en-US" altLang="zh-CN" baseline="0" dirty="0" err="1" smtClean="0"/>
              <a:t>gf</a:t>
            </a:r>
            <a:r>
              <a:rPr lang="en-US" altLang="zh-CN" baseline="0" dirty="0" smtClean="0"/>
              <a:t>(2)?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Philosophy of</a:t>
            </a:r>
            <a:r>
              <a:rPr lang="en-US" altLang="zh-CN" baseline="0" dirty="0" smtClean="0"/>
              <a:t> analogy between circuits and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14’</a:t>
            </a:r>
            <a:r>
              <a:rPr lang="en-US" altLang="zh-CN" sz="1200" b="1" kern="0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Differs from computing Boolean functions</a:t>
            </a:r>
            <a:endParaRPr lang="zh-CN" altLang="en-US" sz="1200" b="1" kern="0" baseline="30000" dirty="0" smtClean="0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en-US" altLang="zh-CN" dirty="0" smtClean="0"/>
              <a:t>These</a:t>
            </a:r>
            <a:r>
              <a:rPr lang="en-US" altLang="zh-CN" baseline="0" dirty="0" smtClean="0"/>
              <a:t> statements </a:t>
            </a:r>
            <a:r>
              <a:rPr lang="en-US" altLang="zh-CN" dirty="0" smtClean="0"/>
              <a:t>can be encoded in the obvious way as n^2 equation</a:t>
            </a:r>
            <a:r>
              <a:rPr lang="en-US" altLang="zh-CN" baseline="0" dirty="0" smtClean="0"/>
              <a:t>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Hard=</a:t>
            </a:r>
            <a:r>
              <a:rPr lang="en-US" altLang="zh-CN" baseline="0" dirty="0" smtClean="0"/>
              <a:t> super-polynomial size lower bounds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Conj</a:t>
            </a:r>
            <a:r>
              <a:rPr lang="en-US" altLang="zh-CN" baseline="0" dirty="0" smtClean="0"/>
              <a:t> 2 also yields a quasipolynomial Frege proof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Propositional</a:t>
            </a:r>
            <a:r>
              <a:rPr lang="en-US" altLang="zh-CN" baseline="0" dirty="0" smtClean="0"/>
              <a:t> algebraic proofs already established.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15’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18’</a:t>
            </a:r>
          </a:p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18’</a:t>
            </a:r>
          </a:p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18’</a:t>
            </a:r>
          </a:p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22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23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simple block construction</a:t>
            </a:r>
          </a:p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13’</a:t>
            </a:r>
          </a:p>
          <a:p>
            <a:pPr lvl="1"/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Most constructive proof of linear algebra (</a:t>
            </a:r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conjectured to be optimal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); </a:t>
            </a:r>
          </a:p>
          <a:p>
            <a:pPr lvl="1"/>
            <a:r>
              <a:rPr lang="en-US" altLang="zh-CN" sz="2400" b="1" dirty="0" smtClean="0">
                <a:solidFill>
                  <a:srgbClr val="A45A10"/>
                </a:solidFill>
                <a:ea typeface="Gulim" pitchFamily="34" charset="-127"/>
              </a:rPr>
              <a:t>Gives a better understanding of the Frege Hierarchy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;</a:t>
            </a:r>
          </a:p>
          <a:p>
            <a:pPr lvl="1"/>
            <a:r>
              <a:rPr lang="en-US" altLang="zh-CN" sz="2400" b="1" dirty="0" smtClean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Strengthens the connection between provability and computation;</a:t>
            </a:r>
          </a:p>
          <a:p>
            <a:pPr lvl="1"/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Feasible mathematic</a:t>
            </a:r>
            <a:r>
              <a:rPr lang="en-US" altLang="zh-CN" sz="2400" b="1" dirty="0" smtClean="0">
                <a:ea typeface="Gulim" pitchFamily="34" charset="-127"/>
              </a:rPr>
              <a:t>.</a:t>
            </a:r>
            <a:endParaRPr lang="en-US" altLang="zh-CN" sz="2000" b="1" dirty="0" smtClean="0">
              <a:ea typeface="Gulim" pitchFamily="34" charset="-127"/>
            </a:endParaRPr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en-US" altLang="zh-CN" dirty="0" smtClean="0"/>
              <a:t>These</a:t>
            </a:r>
            <a:r>
              <a:rPr lang="en-US" altLang="zh-CN" baseline="0" dirty="0" smtClean="0"/>
              <a:t> statements </a:t>
            </a:r>
            <a:r>
              <a:rPr lang="en-US" altLang="zh-CN" dirty="0" smtClean="0"/>
              <a:t>can be encoded in the obvious way as n^2 equation</a:t>
            </a:r>
            <a:r>
              <a:rPr lang="en-US" altLang="zh-CN" baseline="0" dirty="0" smtClean="0"/>
              <a:t>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Hard=</a:t>
            </a:r>
            <a:r>
              <a:rPr lang="en-US" altLang="zh-CN" baseline="0" dirty="0" smtClean="0"/>
              <a:t> super-polynomial size lower bounds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Conj</a:t>
            </a:r>
            <a:r>
              <a:rPr lang="en-US" altLang="zh-CN" baseline="0" dirty="0" smtClean="0"/>
              <a:t> 2 also yields a quasipolynomial Frege proof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25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baseline="0" dirty="0" smtClean="0"/>
              <a:t>17’</a:t>
            </a:r>
          </a:p>
          <a:p>
            <a:pPr eaLnBrk="1" hangingPunct="1"/>
            <a:r>
              <a:rPr lang="en-US" altLang="zh-CN" baseline="0" dirty="0" smtClean="0"/>
              <a:t>The converse of Idea 1 is not true. Why? Search for example.</a:t>
            </a:r>
          </a:p>
          <a:p>
            <a:pPr eaLnBrk="1" hangingPunct="1"/>
            <a:r>
              <a:rPr lang="en-US" altLang="zh-CN" baseline="0" dirty="0" smtClean="0"/>
              <a:t>How does </a:t>
            </a:r>
            <a:r>
              <a:rPr lang="en-US" altLang="zh-CN" baseline="0" dirty="0" err="1" smtClean="0"/>
              <a:t>Reckhow</a:t>
            </a:r>
            <a:r>
              <a:rPr lang="en-US" altLang="zh-CN" baseline="0" dirty="0" smtClean="0"/>
              <a:t> deals with Extended Frege proofs?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26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simple block construction</a:t>
            </a:r>
          </a:p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27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28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29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4’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0498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6’</a:t>
            </a:r>
          </a:p>
          <a:p>
            <a:pPr eaLnBrk="1" hangingPunct="1"/>
            <a:r>
              <a:rPr lang="en-US" altLang="zh-CN" dirty="0" smtClean="0"/>
              <a:t>Motivations: understand the circuit based Frege</a:t>
            </a:r>
            <a:r>
              <a:rPr lang="en-US" altLang="zh-CN" baseline="0" dirty="0" smtClean="0"/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similarity rule</a:t>
            </a:r>
          </a:p>
          <a:p>
            <a:pPr eaLnBrk="1" hangingPunct="1"/>
            <a:r>
              <a:rPr lang="en-US" altLang="zh-CN" baseline="0" dirty="0" smtClean="0"/>
              <a:t>- Don’t require poly-size for NC2-Frege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</a:p>
          <a:p>
            <a:pPr eaLnBrk="1" hangingPunct="1"/>
            <a:r>
              <a:rPr lang="en-US" altLang="zh-CN" dirty="0" smtClean="0"/>
              <a:t>Motivations: understand the circuit based Frege</a:t>
            </a:r>
            <a:r>
              <a:rPr lang="en-US" altLang="zh-CN" baseline="0" dirty="0" smtClean="0"/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similarity rule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6’</a:t>
            </a:r>
          </a:p>
          <a:p>
            <a:pPr eaLnBrk="1" hangingPunct="1"/>
            <a:r>
              <a:rPr lang="en-US" altLang="zh-CN" dirty="0" smtClean="0"/>
              <a:t>Motivations: understand the circuit based Frege</a:t>
            </a:r>
            <a:r>
              <a:rPr lang="en-US" altLang="zh-CN" baseline="0" dirty="0" smtClean="0"/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similarity rule</a:t>
            </a:r>
          </a:p>
          <a:p>
            <a:pPr eaLnBrk="1" hangingPunct="1"/>
            <a:r>
              <a:rPr lang="en-US" altLang="zh-CN" baseline="0" dirty="0" smtClean="0"/>
              <a:t>- Don’t require poly-size for NC2-Frege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11’</a:t>
            </a:r>
          </a:p>
          <a:p>
            <a:pPr eaLnBrk="1" hangingPunct="1"/>
            <a:r>
              <a:rPr lang="en-US" altLang="zh-CN" dirty="0" smtClean="0"/>
              <a:t>Which</a:t>
            </a:r>
            <a:r>
              <a:rPr lang="en-US" altLang="zh-CN" baseline="0" dirty="0" smtClean="0"/>
              <a:t> determinant in NC2 over </a:t>
            </a:r>
            <a:r>
              <a:rPr lang="en-US" altLang="zh-CN" baseline="0" dirty="0" err="1" smtClean="0"/>
              <a:t>gf</a:t>
            </a:r>
            <a:r>
              <a:rPr lang="en-US" altLang="zh-CN" baseline="0" dirty="0" smtClean="0"/>
              <a:t>(2)?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Philosophy of</a:t>
            </a:r>
            <a:r>
              <a:rPr lang="en-US" altLang="zh-CN" baseline="0" dirty="0" smtClean="0"/>
              <a:t> analogy between circuits and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6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Copyright © </a:t>
            </a:r>
            <a:r>
              <a:rPr lang="en-US" dirty="0" err="1"/>
              <a:t>Wondershare</a:t>
            </a:r>
            <a:r>
              <a:rPr lang="en-US" dirty="0"/>
              <a:t> Software</a:t>
            </a:r>
            <a:endParaRPr lang="zh-CN" altLang="en-US" dirty="0"/>
          </a:p>
        </p:txBody>
      </p:sp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966788" y="2051050"/>
            <a:ext cx="6821487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A45A10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39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38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82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69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88BB35-C75F-4B5D-85B3-A8C02977B6A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z="1400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94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3788" y="241300"/>
            <a:ext cx="7848600" cy="609600"/>
          </a:xfrm>
          <a:prstGeom prst="rect">
            <a:avLst/>
          </a:prstGeo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altLang="ko-KR" smtClean="0"/>
              <a:t>לחץ כדי לערוך סגנונות טקסט של תבנית בסיס</a:t>
            </a:r>
          </a:p>
          <a:p>
            <a:pPr lvl="1"/>
            <a:r>
              <a:rPr lang="he-IL" altLang="ko-KR" smtClean="0"/>
              <a:t>רמה שנייה</a:t>
            </a:r>
          </a:p>
          <a:p>
            <a:pPr lvl="2"/>
            <a:r>
              <a:rPr lang="he-IL" altLang="ko-KR" smtClean="0"/>
              <a:t>רמה שלישית</a:t>
            </a:r>
          </a:p>
          <a:p>
            <a:pPr lvl="3"/>
            <a:r>
              <a:rPr lang="he-IL" altLang="ko-KR" smtClean="0"/>
              <a:t>רמה רביעית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88BB35-C75F-4B5D-85B3-A8C02977B6A9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3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כותרת ו-4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sz="quarter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04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204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11361E0-188A-42D1-B60E-C80EB60F07FB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87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79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88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52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56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0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100" y="1209675"/>
            <a:ext cx="784383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</p:txBody>
      </p:sp>
      <p:pic>
        <p:nvPicPr>
          <p:cNvPr id="1027" name="Picture 159" descr="logo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85725"/>
            <a:ext cx="9620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Copyright © </a:t>
            </a:r>
            <a:r>
              <a:rPr lang="en-US" dirty="0" err="1"/>
              <a:t>Wondershare</a:t>
            </a:r>
            <a:r>
              <a:rPr lang="en-US" dirty="0"/>
              <a:t> Software</a:t>
            </a:r>
            <a:endParaRPr lang="zh-CN" altLang="en-US" dirty="0"/>
          </a:p>
        </p:txBody>
      </p:sp>
      <p:sp>
        <p:nvSpPr>
          <p:cNvPr id="1029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3" r:id="rId3"/>
    <p:sldLayoutId id="2147483684" r:id="rId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u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0EEB129-B51C-42D6-8E49-0A9C85BDD18C}" type="datetimeFigureOut">
              <a:rPr lang="en-US" smtClean="0">
                <a:solidFill>
                  <a:prstClr val="black">
                    <a:tint val="75000"/>
                  </a:prstClr>
                </a:solidFill>
                <a:effectLst/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6/23/2012</a:t>
            </a:fld>
            <a:endParaRPr lang="en-US">
              <a:solidFill>
                <a:prstClr val="black">
                  <a:tint val="75000"/>
                </a:prstClr>
              </a:solidFill>
              <a:effectLst/>
              <a:latin typeface="Calibri"/>
              <a:ea typeface="+mn-ea"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effectLst/>
              <a:latin typeface="Calibri"/>
              <a:ea typeface="+mn-ea"/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4D6E04E-4723-4856-AF8E-4C4549FC0E2F}" type="slidenum">
              <a:rPr lang="en-US" smtClean="0">
                <a:solidFill>
                  <a:prstClr val="black">
                    <a:tint val="75000"/>
                  </a:prstClr>
                </a:solidFill>
                <a:effectLst/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ffectLst/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096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customXml" Target="../ink/ink2.xml"/><Relationship Id="rId4" Type="http://schemas.openxmlformats.org/officeDocument/2006/relationships/image" Target="../media/image4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82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792163" y="1024295"/>
            <a:ext cx="7634287" cy="6001643"/>
          </a:xfr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6000" dirty="0" smtClean="0"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Recent Developments in </a:t>
            </a:r>
            <a:r>
              <a:rPr lang="en-US" altLang="zh-CN" sz="6000" dirty="0" smtClean="0">
                <a:solidFill>
                  <a:srgbClr val="FF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Algebraic</a:t>
            </a:r>
            <a:r>
              <a:rPr lang="en-US" altLang="zh-CN" sz="6000" dirty="0" smtClean="0"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 &amp; </a:t>
            </a:r>
            <a:r>
              <a:rPr lang="en-US" altLang="zh-CN" sz="6000" dirty="0" smtClean="0">
                <a:solidFill>
                  <a:srgbClr val="FF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Proof</a:t>
            </a:r>
            <a:r>
              <a:rPr lang="en-US" altLang="zh-CN" sz="6000" dirty="0" smtClean="0"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 Complexity </a:t>
            </a:r>
            <a:r>
              <a:rPr lang="en-US" altLang="zh-CN" sz="44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44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   </a:t>
            </a:r>
            <a:b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4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Iddo Tzameret</a:t>
            </a:r>
            <a:r>
              <a:rPr lang="en-US" altLang="zh-CN" sz="40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40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Tsinghua Univ</a:t>
            </a:r>
            <a: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.</a:t>
            </a:r>
            <a:b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8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B</a:t>
            </a:r>
            <a:r>
              <a:rPr lang="en-US" altLang="zh-CN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ased on </a:t>
            </a:r>
            <a:r>
              <a:rPr lang="en-US" altLang="zh-CN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Hrubes</a:t>
            </a:r>
            <a:r>
              <a:rPr lang="en-US" altLang="zh-CN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and T. [CCC ‘09, STOC ’12]</a:t>
            </a:r>
            <a:br>
              <a:rPr lang="en-US" altLang="zh-CN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endParaRPr lang="en-US" altLang="ko-KR" sz="48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553792" y="1996225"/>
            <a:ext cx="8100811" cy="99167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84" y="241300"/>
            <a:ext cx="8613204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Case study: linear algebra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29184" y="1188720"/>
            <a:ext cx="8522208" cy="20878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01181" y="1174410"/>
            <a:ext cx="7843838" cy="181348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</a:t>
            </a:r>
            <a:r>
              <a:rPr lang="en-US" altLang="zh-CN" sz="3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eterminant conjectured 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not </a:t>
            </a: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in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600" baseline="30000" dirty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endParaRPr lang="en-US" altLang="zh-CN" sz="3600" baseline="30000" dirty="0" smtClean="0">
              <a:solidFill>
                <a:srgbClr val="0606C8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>
              <a:buNone/>
            </a:pPr>
            <a:r>
              <a:rPr lang="en-US" altLang="zh-CN" sz="3200" dirty="0" smtClean="0">
                <a:solidFill>
                  <a:schemeClr val="tx1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Conjecture: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Properties of </a:t>
            </a:r>
            <a:r>
              <a:rPr lang="en-US" altLang="zh-CN" sz="32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determinant outside 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poly-size</a:t>
            </a:r>
            <a:r>
              <a:rPr lang="en-US" altLang="zh-CN" sz="3200" dirty="0" smtClean="0">
                <a:solidFill>
                  <a:srgbClr val="A45A1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proofs</a:t>
            </a:r>
            <a:r>
              <a:rPr lang="en-US" altLang="zh-CN" sz="32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.</a:t>
            </a:r>
            <a:endParaRPr lang="en-US" altLang="zh-CN" sz="3200" dirty="0" smtClean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>
              <a:buNone/>
            </a:pPr>
            <a:endParaRPr lang="en-US" altLang="zh-CN" sz="3600" dirty="0" smtClean="0">
              <a:solidFill>
                <a:srgbClr val="7030A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 rot="21420270">
            <a:off x="621321" y="1421495"/>
            <a:ext cx="7991018" cy="2546552"/>
          </a:xfrm>
          <a:solidFill>
            <a:schemeClr val="tx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lvl="1">
              <a:buNone/>
            </a:pPr>
            <a:r>
              <a:rPr lang="en-US" altLang="zh-CN" sz="72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The </a:t>
            </a:r>
          </a:p>
          <a:p>
            <a:pPr lvl="1">
              <a:buNone/>
            </a:pPr>
            <a:r>
              <a:rPr lang="en-US" altLang="zh-CN" sz="7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Algebraic</a:t>
            </a:r>
            <a:r>
              <a:rPr lang="en-US" altLang="zh-CN" sz="72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7200" b="1" dirty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W</a:t>
            </a:r>
            <a:r>
              <a:rPr lang="en-US" altLang="zh-CN" sz="72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orld </a:t>
            </a:r>
          </a:p>
        </p:txBody>
      </p:sp>
    </p:spTree>
    <p:extLst>
      <p:ext uri="{BB962C8B-B14F-4D97-AF65-F5344CB8AC3E}">
        <p14:creationId xmlns:p14="http://schemas.microsoft.com/office/powerpoint/2010/main" val="2097148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71849" y="241300"/>
            <a:ext cx="8670539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Algebraic circuits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12124" y="1109271"/>
            <a:ext cx="8079056" cy="5032221"/>
          </a:xfrm>
        </p:spPr>
        <p:txBody>
          <a:bodyPr/>
          <a:lstStyle/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Fix a field </a:t>
            </a:r>
            <a:r>
              <a:rPr lang="en-US" altLang="zh-CN" sz="4400" b="1" dirty="0" smtClean="0">
                <a:solidFill>
                  <a:srgbClr val="0066FF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</a:p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An algebraic circuit over </a:t>
            </a:r>
            <a:r>
              <a:rPr lang="en-US" altLang="zh-CN" sz="4400" b="1" dirty="0" smtClean="0">
                <a:solidFill>
                  <a:srgbClr val="0066FF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</a:p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computes a formal </a:t>
            </a:r>
          </a:p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polynomial over </a:t>
            </a:r>
            <a:r>
              <a:rPr lang="en-US" altLang="zh-CN" sz="4400" b="1" dirty="0" smtClean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F</a:t>
            </a:r>
          </a:p>
          <a:p>
            <a:pPr marL="400050" lvl="1" indent="-400050">
              <a:buNone/>
            </a:pPr>
            <a:endParaRPr lang="en-US" altLang="zh-CN" b="1" dirty="0" smtClean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1" indent="-400050">
              <a:buNone/>
            </a:pP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)∙(</a:t>
            </a:r>
            <a:r>
              <a:rPr lang="en-US" altLang="zh-CN" sz="4400" b="1" i="1" dirty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baseline="30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zh-CN" sz="4400" b="1" baseline="-25000" dirty="0">
              <a:solidFill>
                <a:srgbClr val="0606C8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 eaLnBrk="1" hangingPunct="1">
              <a:buNone/>
            </a:pP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Size</a:t>
            </a:r>
            <a:r>
              <a:rPr lang="en-US" altLang="zh-CN" sz="4000" dirty="0">
                <a:solidFill>
                  <a:srgbClr val="328F03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4000" dirty="0" smtClean="0">
                <a:solidFill>
                  <a:srgbClr val="328F03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= number of nodes</a:t>
            </a:r>
          </a:p>
          <a:p>
            <a:pPr eaLnBrk="1" hangingPunct="1">
              <a:buNone/>
            </a:pP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27" name="אליפסה 8"/>
          <p:cNvSpPr/>
          <p:nvPr/>
        </p:nvSpPr>
        <p:spPr bwMode="auto">
          <a:xfrm>
            <a:off x="6892587" y="215393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9" name="מחבר חץ ישר 13"/>
          <p:cNvCxnSpPr/>
          <p:nvPr/>
        </p:nvCxnSpPr>
        <p:spPr bwMode="auto">
          <a:xfrm flipV="1">
            <a:off x="6311562" y="2403173"/>
            <a:ext cx="581025" cy="46513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18"/>
          <p:cNvSpPr txBox="1">
            <a:spLocks noChangeArrowheads="1"/>
          </p:cNvSpPr>
          <p:nvPr/>
        </p:nvSpPr>
        <p:spPr bwMode="auto">
          <a:xfrm>
            <a:off x="6926824" y="2098593"/>
            <a:ext cx="305500" cy="73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4400" b="1" dirty="0" smtClean="0">
                <a:solidFill>
                  <a:srgbClr val="111111"/>
                </a:solidFill>
                <a:sym typeface="Mathematica1" pitchFamily="2" charset="2"/>
              </a:rPr>
              <a:t>˟</a:t>
            </a:r>
            <a:endParaRPr lang="en-US" sz="8000" b="1" dirty="0">
              <a:solidFill>
                <a:srgbClr val="111111"/>
              </a:solidFill>
            </a:endParaRPr>
          </a:p>
        </p:txBody>
      </p:sp>
      <p:sp>
        <p:nvSpPr>
          <p:cNvPr id="31" name="אליפסה 19"/>
          <p:cNvSpPr/>
          <p:nvPr/>
        </p:nvSpPr>
        <p:spPr bwMode="auto">
          <a:xfrm>
            <a:off x="7806987" y="281274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32" name="מחבר חץ ישר 20"/>
          <p:cNvCxnSpPr>
            <a:stCxn id="31" idx="1"/>
          </p:cNvCxnSpPr>
          <p:nvPr/>
        </p:nvCxnSpPr>
        <p:spPr bwMode="auto">
          <a:xfrm rot="16200000" flipV="1">
            <a:off x="7325181" y="2330941"/>
            <a:ext cx="485775" cy="58896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מחבר חץ ישר 12"/>
          <p:cNvCxnSpPr/>
          <p:nvPr/>
        </p:nvCxnSpPr>
        <p:spPr bwMode="auto">
          <a:xfrm rot="16200000" flipV="1">
            <a:off x="8039556" y="3148504"/>
            <a:ext cx="436562" cy="3873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מחבר חץ ישר 21"/>
          <p:cNvCxnSpPr/>
          <p:nvPr/>
        </p:nvCxnSpPr>
        <p:spPr bwMode="auto">
          <a:xfrm flipV="1">
            <a:off x="6892589" y="3123898"/>
            <a:ext cx="981073" cy="54696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22"/>
          <p:cNvSpPr txBox="1">
            <a:spLocks noChangeArrowheads="1"/>
          </p:cNvSpPr>
          <p:nvPr/>
        </p:nvSpPr>
        <p:spPr bwMode="auto">
          <a:xfrm>
            <a:off x="7840324" y="2693932"/>
            <a:ext cx="314325" cy="61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600" b="1" dirty="0">
                <a:solidFill>
                  <a:srgbClr val="111111"/>
                </a:solidFill>
              </a:rPr>
              <a:t>+</a:t>
            </a:r>
            <a:endParaRPr lang="en-US" sz="1600" b="1" dirty="0">
              <a:solidFill>
                <a:srgbClr val="111111"/>
              </a:solidFill>
            </a:endParaRPr>
          </a:p>
        </p:txBody>
      </p:sp>
      <p:sp>
        <p:nvSpPr>
          <p:cNvPr id="35" name="אליפסה 28"/>
          <p:cNvSpPr/>
          <p:nvPr/>
        </p:nvSpPr>
        <p:spPr bwMode="auto">
          <a:xfrm>
            <a:off x="8340387" y="353506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36" name="TextBox 29"/>
          <p:cNvSpPr txBox="1">
            <a:spLocks noChangeArrowheads="1"/>
          </p:cNvSpPr>
          <p:nvPr/>
        </p:nvSpPr>
        <p:spPr bwMode="auto">
          <a:xfrm>
            <a:off x="8407062" y="3522360"/>
            <a:ext cx="26987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b="1" dirty="0">
                <a:solidFill>
                  <a:srgbClr val="111111"/>
                </a:solidFill>
              </a:rPr>
              <a:t>3</a:t>
            </a:r>
            <a:endParaRPr lang="en-US" sz="1800" b="1" dirty="0">
              <a:solidFill>
                <a:srgbClr val="111111"/>
              </a:solidFill>
            </a:endParaRPr>
          </a:p>
        </p:txBody>
      </p:sp>
      <p:cxnSp>
        <p:nvCxnSpPr>
          <p:cNvPr id="38" name="מחבר חץ ישר 36"/>
          <p:cNvCxnSpPr/>
          <p:nvPr/>
        </p:nvCxnSpPr>
        <p:spPr bwMode="auto">
          <a:xfrm rot="16200000" flipV="1">
            <a:off x="6306006" y="3199304"/>
            <a:ext cx="398462" cy="3873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אליפסה 37"/>
          <p:cNvSpPr/>
          <p:nvPr/>
        </p:nvSpPr>
        <p:spPr bwMode="auto">
          <a:xfrm>
            <a:off x="6054387" y="284449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chemeClr val="tx1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cxnSp>
        <p:nvCxnSpPr>
          <p:cNvPr id="40" name="מחבר חץ ישר 38"/>
          <p:cNvCxnSpPr/>
          <p:nvPr/>
        </p:nvCxnSpPr>
        <p:spPr bwMode="auto">
          <a:xfrm rot="5400000" flipH="1" flipV="1">
            <a:off x="5774194" y="3245341"/>
            <a:ext cx="398462" cy="29527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אליפסה 40"/>
          <p:cNvSpPr/>
          <p:nvPr/>
        </p:nvSpPr>
        <p:spPr bwMode="auto">
          <a:xfrm>
            <a:off x="6587787" y="356681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3" name="אליפסה 42"/>
          <p:cNvSpPr/>
          <p:nvPr/>
        </p:nvSpPr>
        <p:spPr bwMode="auto">
          <a:xfrm>
            <a:off x="5538450" y="355728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4" name="TextBox 44"/>
          <p:cNvSpPr txBox="1">
            <a:spLocks noChangeArrowheads="1"/>
          </p:cNvSpPr>
          <p:nvPr/>
        </p:nvSpPr>
        <p:spPr bwMode="auto">
          <a:xfrm>
            <a:off x="5495587" y="3557285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b="1" dirty="0" smtClean="0">
                <a:solidFill>
                  <a:srgbClr val="111111"/>
                </a:solidFill>
              </a:rPr>
              <a:t>x</a:t>
            </a:r>
            <a:r>
              <a:rPr lang="en-US" sz="2400" b="1" baseline="-25000" dirty="0" smtClean="0">
                <a:solidFill>
                  <a:srgbClr val="111111"/>
                </a:solidFill>
              </a:rPr>
              <a:t>1</a:t>
            </a:r>
            <a:endParaRPr lang="en-US" sz="1600" b="1" dirty="0">
              <a:solidFill>
                <a:srgbClr val="111111"/>
              </a:solidFill>
            </a:endParaRPr>
          </a:p>
        </p:txBody>
      </p:sp>
      <p:sp>
        <p:nvSpPr>
          <p:cNvPr id="45" name="TextBox 45"/>
          <p:cNvSpPr txBox="1">
            <a:spLocks noChangeArrowheads="1"/>
          </p:cNvSpPr>
          <p:nvPr/>
        </p:nvSpPr>
        <p:spPr bwMode="auto">
          <a:xfrm>
            <a:off x="6544924" y="3557285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b="1" dirty="0">
                <a:solidFill>
                  <a:srgbClr val="111111"/>
                </a:solidFill>
              </a:rPr>
              <a:t>x</a:t>
            </a:r>
            <a:r>
              <a:rPr lang="en-US" sz="2400" b="1" baseline="-25000" dirty="0">
                <a:solidFill>
                  <a:srgbClr val="111111"/>
                </a:solidFill>
              </a:rPr>
              <a:t>2</a:t>
            </a:r>
            <a:endParaRPr lang="en-US" sz="1800" b="1" dirty="0">
              <a:solidFill>
                <a:srgbClr val="111111"/>
              </a:solidFill>
            </a:endParaRPr>
          </a:p>
        </p:txBody>
      </p:sp>
      <p:sp>
        <p:nvSpPr>
          <p:cNvPr id="41" name="TextBox 39"/>
          <p:cNvSpPr txBox="1">
            <a:spLocks noChangeArrowheads="1"/>
          </p:cNvSpPr>
          <p:nvPr/>
        </p:nvSpPr>
        <p:spPr bwMode="auto">
          <a:xfrm>
            <a:off x="6109949" y="2747297"/>
            <a:ext cx="2698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b="1" dirty="0">
                <a:solidFill>
                  <a:srgbClr val="111111"/>
                </a:solidFill>
              </a:rPr>
              <a:t>+</a:t>
            </a:r>
            <a:endParaRPr lang="en-US" b="1" dirty="0">
              <a:solidFill>
                <a:srgbClr val="111111"/>
              </a:solidFill>
            </a:endParaRPr>
          </a:p>
        </p:txBody>
      </p:sp>
      <p:cxnSp>
        <p:nvCxnSpPr>
          <p:cNvPr id="3" name="Straight Arrow Connector 2"/>
          <p:cNvCxnSpPr>
            <a:stCxn id="30" idx="0"/>
          </p:cNvCxnSpPr>
          <p:nvPr/>
        </p:nvCxnSpPr>
        <p:spPr bwMode="auto">
          <a:xfrm flipV="1">
            <a:off x="7079574" y="1746913"/>
            <a:ext cx="0" cy="351680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612173" y="1501253"/>
            <a:ext cx="1070662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output</a:t>
            </a:r>
            <a:endParaRPr lang="zh-CN" altLang="en-US" sz="3200" b="1" kern="0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75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691" y="813889"/>
            <a:ext cx="7843838" cy="49530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54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Proof systems in the algebraic world</a:t>
            </a:r>
            <a:r>
              <a:rPr lang="en-US" altLang="zh-CN" sz="54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 marL="0" lvl="0" indent="0" eaLnBrk="0" hangingPunct="0">
              <a:spcBef>
                <a:spcPts val="0"/>
              </a:spcBef>
              <a:buClr>
                <a:srgbClr val="000099"/>
              </a:buClr>
              <a:buSzPct val="145000"/>
              <a:buNone/>
              <a:defRPr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Proofs of </a:t>
            </a:r>
            <a:r>
              <a:rPr lang="en-US" altLang="zh-CN" sz="4000" dirty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polynomial 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identities:</a:t>
            </a:r>
          </a:p>
          <a:p>
            <a:pPr marL="0" lv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				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F=G </a:t>
            </a:r>
          </a:p>
          <a:p>
            <a:pPr marL="0" lv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For 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F,G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algebraic circuits </a:t>
            </a:r>
          </a:p>
          <a:p>
            <a:pPr mar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36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E.g.: 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)∙(</a:t>
            </a:r>
            <a:r>
              <a:rPr lang="en-US" altLang="zh-CN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zh-CN" sz="36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3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BPP </a:t>
            </a:r>
            <a:r>
              <a:rPr lang="en-US" altLang="zh-CN" sz="36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language (unlike TAUT in coNP</a:t>
            </a:r>
            <a:r>
              <a:rPr lang="en-US" altLang="zh-CN" sz="48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zh-CN" altLang="en-US" sz="4800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Note: </a:t>
            </a:r>
            <a:r>
              <a:rPr lang="en-US" altLang="zh-CN" sz="3200" u="sng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not</a:t>
            </a:r>
            <a:r>
              <a:rPr lang="en-US" altLang="zh-CN" sz="32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(algebraic)  propositional proofs</a:t>
            </a:r>
            <a:r>
              <a:rPr lang="en-US" altLang="zh-CN" sz="3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!</a:t>
            </a:r>
            <a:endParaRPr lang="zh-CN" altLang="en-US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88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Arithmetic proofs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2" y="1167851"/>
            <a:ext cx="8561388" cy="27368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Proof-lines: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equations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between algebraic circuits</a:t>
            </a: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Axioms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: </a:t>
            </a:r>
            <a:r>
              <a:rPr lang="en-US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polynomial-ring </a:t>
            </a:r>
            <a:r>
              <a:rPr lang="en-US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axioms; </a:t>
            </a:r>
            <a:r>
              <a:rPr lang="en-US" sz="3200" b="1" dirty="0" err="1" smtClean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f+g</a:t>
            </a:r>
            <a:r>
              <a:rPr lang="en-US" sz="3200" b="1" dirty="0" smtClean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=</a:t>
            </a:r>
            <a:r>
              <a:rPr lang="en-US" sz="3200" b="1" dirty="0" err="1" smtClean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g+f</a:t>
            </a:r>
            <a:r>
              <a:rPr lang="en-US" sz="3200" b="1" dirty="0" smtClean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, etc.</a:t>
            </a: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Rules: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Transitivity of “</a:t>
            </a:r>
            <a:r>
              <a:rPr lang="en-US" altLang="zh-CN" sz="3200" b="1" dirty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=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“;  </a:t>
            </a:r>
            <a:r>
              <a:rPr lang="en-US" altLang="zh-CN" sz="3200" b="1" dirty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+,</a:t>
            </a:r>
            <a:r>
              <a:rPr lang="en-US" altLang="zh-CN" sz="2800" b="1" dirty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x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 introduction,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etc.</a:t>
            </a:r>
            <a:endParaRPr lang="en-US" altLang="zh-CN" sz="3200" b="1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Circuit-axiom: </a:t>
            </a:r>
            <a:r>
              <a:rPr lang="en-US" altLang="zh-CN" sz="3200" b="1" i="1" dirty="0" smtClean="0">
                <a:solidFill>
                  <a:srgbClr val="0606C8"/>
                </a:solidFill>
                <a:effectLst/>
              </a:rPr>
              <a:t>F=G,      </a:t>
            </a:r>
            <a:r>
              <a:rPr lang="en-US" altLang="zh-CN" sz="3200" b="1" dirty="0" smtClean="0">
                <a:solidFill>
                  <a:schemeClr val="tx1"/>
                </a:solidFill>
                <a:effectLst/>
              </a:rPr>
              <a:t>if </a:t>
            </a:r>
            <a:r>
              <a:rPr lang="en-US" altLang="zh-CN" sz="3200" b="1" i="1" dirty="0">
                <a:solidFill>
                  <a:srgbClr val="0606C8"/>
                </a:solidFill>
                <a:effectLst/>
              </a:rPr>
              <a:t>F</a:t>
            </a:r>
            <a:r>
              <a:rPr lang="en-US" altLang="zh-CN" sz="3200" b="1" dirty="0">
                <a:solidFill>
                  <a:schemeClr val="tx1"/>
                </a:solidFill>
                <a:effectLst/>
              </a:rPr>
              <a:t> and </a:t>
            </a:r>
            <a:r>
              <a:rPr lang="en-US" altLang="zh-CN" sz="3200" b="1" i="1" dirty="0">
                <a:solidFill>
                  <a:srgbClr val="0606C8"/>
                </a:solidFill>
                <a:effectLst/>
              </a:rPr>
              <a:t>G</a:t>
            </a:r>
            <a:r>
              <a:rPr lang="en-US" altLang="zh-CN" sz="3200" b="1" dirty="0">
                <a:solidFill>
                  <a:schemeClr val="tx1"/>
                </a:solidFill>
                <a:effectLst/>
              </a:rPr>
              <a:t> are identical when the circuits </a:t>
            </a:r>
            <a:r>
              <a:rPr lang="en-US" altLang="zh-CN" sz="3200" b="1" dirty="0" err="1" smtClean="0">
                <a:solidFill>
                  <a:srgbClr val="FF0000"/>
                </a:solidFill>
                <a:effectLst/>
              </a:rPr>
              <a:t>unwinded</a:t>
            </a:r>
            <a:r>
              <a:rPr lang="en-US" altLang="zh-CN" sz="3200" b="1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effectLst/>
              </a:rPr>
              <a:t>into trees</a:t>
            </a:r>
            <a:endParaRPr lang="zh-CN" altLang="en-US" sz="3200" b="1" dirty="0">
              <a:solidFill>
                <a:srgbClr val="FF0000"/>
              </a:solidFill>
              <a:effectLst/>
            </a:endParaRP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Start from axioms and derive new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Corbel" pitchFamily="34" charset="0"/>
              </a:rPr>
              <a:t>identities by derivation rules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effectLst/>
                <a:latin typeface="Corbel" pitchFamily="34" charset="0"/>
              </a:rPr>
              <a:t>:</a:t>
            </a:r>
            <a:endParaRPr lang="en-US" sz="2800" b="1" dirty="0" smtClean="0">
              <a:solidFill>
                <a:schemeClr val="tx1">
                  <a:lumMod val="75000"/>
                </a:schemeClr>
              </a:solidFill>
              <a:effectLst/>
              <a:latin typeface="Corbel" pitchFamily="34" charset="0"/>
            </a:endParaRP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2800" b="1" dirty="0" smtClean="0">
              <a:solidFill>
                <a:schemeClr val="tx1"/>
              </a:solidFill>
              <a:effectLst/>
              <a:latin typeface="Corbe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29807" y="6201459"/>
            <a:ext cx="1673803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3x∙2=6x</a:t>
            </a:r>
          </a:p>
        </p:txBody>
      </p:sp>
      <p:cxnSp>
        <p:nvCxnSpPr>
          <p:cNvPr id="27" name="מחבר ישר 27"/>
          <p:cNvCxnSpPr>
            <a:stCxn id="26" idx="0"/>
            <a:endCxn id="29" idx="2"/>
          </p:cNvCxnSpPr>
          <p:nvPr/>
        </p:nvCxnSpPr>
        <p:spPr bwMode="auto">
          <a:xfrm flipH="1" flipV="1">
            <a:off x="3666135" y="5223725"/>
            <a:ext cx="400574" cy="97773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מחבר ישר 28"/>
          <p:cNvCxnSpPr>
            <a:stCxn id="26" idx="0"/>
            <a:endCxn id="30" idx="2"/>
          </p:cNvCxnSpPr>
          <p:nvPr/>
        </p:nvCxnSpPr>
        <p:spPr bwMode="auto">
          <a:xfrm flipV="1">
            <a:off x="4066709" y="5528189"/>
            <a:ext cx="1748855" cy="67327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726208" y="4762060"/>
            <a:ext cx="1879854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3x∙2=2∙3x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57309" y="5066524"/>
            <a:ext cx="1516509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2∙3x=6x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8048" y="4743358"/>
            <a:ext cx="1881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111111"/>
                </a:solidFill>
                <a:effectLst/>
              </a:rPr>
              <a:t>commutativity </a:t>
            </a:r>
            <a:r>
              <a:rPr lang="en-US" sz="1800" b="1" dirty="0">
                <a:solidFill>
                  <a:srgbClr val="111111"/>
                </a:solidFill>
                <a:effectLst/>
              </a:rPr>
              <a:t>axiom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53308" y="5664769"/>
            <a:ext cx="1592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11111"/>
                </a:solidFill>
                <a:effectLst/>
              </a:rPr>
              <a:t>transitivity</a:t>
            </a:r>
            <a:endParaRPr lang="en-US" sz="2000" b="1" dirty="0">
              <a:solidFill>
                <a:srgbClr val="111111"/>
              </a:solidFill>
              <a:effectLst/>
            </a:endParaRPr>
          </a:p>
        </p:txBody>
      </p:sp>
      <p:cxnSp>
        <p:nvCxnSpPr>
          <p:cNvPr id="33" name="מחבר ישר 34"/>
          <p:cNvCxnSpPr>
            <a:stCxn id="30" idx="0"/>
            <a:endCxn id="36" idx="2"/>
          </p:cNvCxnSpPr>
          <p:nvPr/>
        </p:nvCxnSpPr>
        <p:spPr bwMode="auto">
          <a:xfrm flipH="1" flipV="1">
            <a:off x="4606062" y="4065655"/>
            <a:ext cx="1209502" cy="100086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מחבר ישר 35"/>
          <p:cNvCxnSpPr/>
          <p:nvPr/>
        </p:nvCxnSpPr>
        <p:spPr bwMode="auto">
          <a:xfrm flipV="1">
            <a:off x="5815564" y="4050268"/>
            <a:ext cx="1170560" cy="101625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777476" y="3644734"/>
            <a:ext cx="807815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x=x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66709" y="3665545"/>
            <a:ext cx="1078706" cy="40011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2∙3=6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80125" y="3639031"/>
            <a:ext cx="1642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ysClr val="windowText" lastClr="000000"/>
                </a:solidFill>
                <a:effectLst/>
              </a:rPr>
              <a:t>r</a:t>
            </a:r>
            <a:r>
              <a:rPr lang="en-US" sz="1800" b="1" dirty="0" smtClean="0">
                <a:solidFill>
                  <a:sysClr val="windowText" lastClr="000000"/>
                </a:solidFill>
                <a:effectLst/>
              </a:rPr>
              <a:t>eflexivity axiom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78427" y="4266007"/>
            <a:ext cx="1562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11111"/>
                </a:solidFill>
                <a:effectLst/>
              </a:rPr>
              <a:t>product </a:t>
            </a:r>
            <a:r>
              <a:rPr lang="en-US" sz="2000" b="1" dirty="0">
                <a:solidFill>
                  <a:srgbClr val="111111"/>
                </a:solidFill>
                <a:effectLst/>
              </a:rPr>
              <a:t>rule </a:t>
            </a:r>
          </a:p>
          <a:p>
            <a:endParaRPr lang="en-US" sz="1200" dirty="0" smtClean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09410" y="3665545"/>
            <a:ext cx="1416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2">
                    <a:lumMod val="25000"/>
                  </a:schemeClr>
                </a:solidFill>
                <a:effectLst/>
              </a:rPr>
              <a:t>f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ield identities axiom</a:t>
            </a:r>
          </a:p>
        </p:txBody>
      </p:sp>
    </p:spTree>
    <p:extLst>
      <p:ext uri="{BB962C8B-B14F-4D97-AF65-F5344CB8AC3E}">
        <p14:creationId xmlns:p14="http://schemas.microsoft.com/office/powerpoint/2010/main" val="3824051591"/>
      </p:ext>
    </p:extLst>
  </p:cSld>
  <p:clrMapOvr>
    <a:masterClrMapping/>
  </p:clrMapOvr>
  <p:transition advTm="1591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6387"/>
                                        </p:tgtEl>
                                      </p:cBhvr>
                                      <p:by x="55000" y="5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78261E-6 L -0.15347 -0.1575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74" y="-78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1"/>
      <p:bldP spid="16387" grpId="2"/>
      <p:bldP spid="26" grpId="0" animBg="1"/>
      <p:bldP spid="29" grpId="0" animBg="1"/>
      <p:bldP spid="30" grpId="0" animBg="1"/>
      <p:bldP spid="31" grpId="0"/>
      <p:bldP spid="31" grpId="1"/>
      <p:bldP spid="32" grpId="0"/>
      <p:bldP spid="35" grpId="0" animBg="1"/>
      <p:bldP spid="36" grpId="0" animBg="1"/>
      <p:bldP spid="37" grpId="0"/>
      <p:bldP spid="37" grpId="1"/>
      <p:bldP spid="38" grpId="0"/>
      <p:bldP spid="38" grpId="1"/>
      <p:bldP spid="39" grpId="0"/>
      <p:bldP spid="3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099" y="1178134"/>
            <a:ext cx="8242301" cy="5211590"/>
          </a:xfrm>
        </p:spPr>
        <p:txBody>
          <a:bodyPr/>
          <a:lstStyle/>
          <a:p>
            <a:pPr marL="114300" indent="0">
              <a:buNone/>
            </a:pPr>
            <a:r>
              <a:rPr lang="en-US" altLang="zh-CN" sz="4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Relations </a:t>
            </a:r>
            <a:r>
              <a:rPr lang="en-US" altLang="zh-CN" sz="4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to </a:t>
            </a:r>
            <a:r>
              <a:rPr lang="en-US" altLang="zh-CN" sz="48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altLang="zh-CN" sz="4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olynomial identity testing</a:t>
            </a:r>
          </a:p>
          <a:p>
            <a:pPr marL="114300" indent="0">
              <a:buNone/>
            </a:pPr>
            <a:endParaRPr lang="en-US" altLang="zh-CN" sz="4800" b="1" dirty="0" smtClean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altLang="zh-CN" sz="4800" b="1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We </a:t>
            </a:r>
            <a:r>
              <a:rPr lang="en-US" altLang="zh-CN" sz="4800" b="1" dirty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shall see: </a:t>
            </a:r>
            <a:endParaRPr lang="en-US" altLang="zh-CN" sz="4800" b="1" dirty="0" smtClean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altLang="zh-CN" sz="4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Relations </a:t>
            </a:r>
            <a:r>
              <a:rPr lang="en-US" altLang="zh-CN" sz="4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to propositional proofs</a:t>
            </a:r>
            <a:r>
              <a:rPr lang="en-US" altLang="zh-CN" sz="4800" b="1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!</a:t>
            </a:r>
            <a:endParaRPr lang="zh-CN" altLang="zh-CN" sz="4800" b="1" dirty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Motivations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2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099" y="1178134"/>
            <a:ext cx="8242301" cy="5211590"/>
          </a:xfrm>
        </p:spPr>
        <p:txBody>
          <a:bodyPr/>
          <a:lstStyle/>
          <a:p>
            <a:pPr marL="57150" indent="0" algn="just">
              <a:spcAft>
                <a:spcPts val="0"/>
              </a:spcAft>
              <a:buNone/>
            </a:pPr>
            <a:r>
              <a:rPr lang="en-US" altLang="zh-CN" sz="3200" b="1" kern="100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[</a:t>
            </a:r>
            <a:r>
              <a:rPr lang="en-US" altLang="zh-CN" sz="3200" b="1" kern="100" dirty="0" err="1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Hrubes</a:t>
            </a:r>
            <a:r>
              <a:rPr lang="en-US" altLang="zh-CN" sz="3200" b="1" kern="100" dirty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, T. CCC ’09</a:t>
            </a:r>
            <a:r>
              <a:rPr lang="en-US" altLang="zh-CN" sz="3200" b="1" kern="100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]:</a:t>
            </a:r>
          </a:p>
          <a:p>
            <a:pPr marL="5715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Proof-lines: equations between </a:t>
            </a:r>
            <a:r>
              <a:rPr lang="en-US" altLang="zh-CN" sz="3600" b="1" kern="100" dirty="0" smtClean="0">
                <a:solidFill>
                  <a:srgbClr val="FF0000"/>
                </a:solidFill>
                <a:latin typeface="Calibri"/>
                <a:ea typeface="宋体"/>
                <a:cs typeface="Arial"/>
              </a:rPr>
              <a:t>formulas</a:t>
            </a:r>
            <a:r>
              <a:rPr lang="en-US" altLang="zh-CN" sz="3600" b="1" kern="100" dirty="0" smtClean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 (and </a:t>
            </a:r>
            <a:r>
              <a:rPr lang="en-US" altLang="zh-CN" sz="3600" b="1" kern="100" dirty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more restricted </a:t>
            </a:r>
            <a:r>
              <a:rPr lang="en-US" altLang="zh-CN" sz="3600" b="1" kern="100" dirty="0" smtClean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circuits):</a:t>
            </a:r>
          </a:p>
          <a:p>
            <a:pPr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Short Bounded </a:t>
            </a:r>
            <a:r>
              <a:rPr lang="en-US" altLang="zh-CN" sz="3200" b="1" kern="100" dirty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depth proofs for interesting families of polynomial </a:t>
            </a: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identities:</a:t>
            </a:r>
          </a:p>
          <a:p>
            <a:pPr lvl="1"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Symmetric </a:t>
            </a:r>
            <a:r>
              <a:rPr lang="en-US" altLang="zh-CN" sz="3200" b="1" kern="100" dirty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polynomials</a:t>
            </a:r>
            <a:r>
              <a:rPr lang="en-US" altLang="zh-CN" sz="3200" b="1" kern="100" dirty="0">
                <a:solidFill>
                  <a:schemeClr val="accent1">
                    <a:lumMod val="75000"/>
                  </a:schemeClr>
                </a:solidFill>
                <a:latin typeface="Calibri"/>
                <a:ea typeface="宋体"/>
                <a:cs typeface="Arial"/>
              </a:rPr>
              <a:t>;</a:t>
            </a:r>
            <a:r>
              <a:rPr lang="en-US" altLang="zh-CN" sz="3200" b="1" kern="100" dirty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 </a:t>
            </a:r>
            <a:endParaRPr lang="en-US" altLang="zh-CN" sz="3200" b="1" kern="100" dirty="0" smtClean="0">
              <a:solidFill>
                <a:srgbClr val="C00000"/>
              </a:solidFill>
              <a:latin typeface="Calibri"/>
              <a:ea typeface="宋体"/>
              <a:cs typeface="Arial"/>
            </a:endParaRPr>
          </a:p>
          <a:p>
            <a:pPr lvl="1"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err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Vandermonde</a:t>
            </a:r>
            <a:r>
              <a:rPr lang="en-US" altLang="zh-CN" sz="3200" b="1" kern="100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 matrices identities</a:t>
            </a:r>
          </a:p>
          <a:p>
            <a:pPr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Lower </a:t>
            </a:r>
            <a:r>
              <a:rPr lang="en-US" altLang="zh-CN" sz="3200" b="1" kern="100" dirty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bounds on very restrictive </a:t>
            </a: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proofs</a:t>
            </a:r>
            <a:endParaRPr lang="zh-CN" altLang="zh-CN" sz="3200" b="1" kern="100" dirty="0">
              <a:solidFill>
                <a:srgbClr val="C00000"/>
              </a:solidFill>
              <a:latin typeface="Calibri"/>
              <a:ea typeface="宋体"/>
              <a:cs typeface="Arial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The theory of arithmetic proofs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88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757451" y="2279175"/>
            <a:ext cx="7754509" cy="1282889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Structural results for algebraic circuits		carry over to 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arithmetic proofs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The theory of arithmetic proofs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13552" y="3070744"/>
            <a:ext cx="8242301" cy="325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507800"/>
              </a:buClr>
              <a:buFont typeface="Wingdings" pitchFamily="2" charset="2"/>
              <a:buNone/>
            </a:pPr>
            <a:endParaRPr lang="en-US" altLang="zh-CN" sz="1800" dirty="0" smtClean="0">
              <a:solidFill>
                <a:srgbClr val="507800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514350" indent="-514350">
              <a:buClr>
                <a:srgbClr val="507800"/>
              </a:buClr>
              <a:buFont typeface="+mj-lt"/>
              <a:buAutoNum type="arabicPeriod"/>
            </a:pPr>
            <a:r>
              <a:rPr lang="en-US" altLang="zh-CN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Eliminate high degrees (</a:t>
            </a:r>
            <a:r>
              <a:rPr lang="en-US" altLang="zh-CN" sz="2800" dirty="0" err="1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Strassen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'73)</a:t>
            </a:r>
            <a:r>
              <a:rPr lang="en-US" altLang="zh-CN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</a:p>
          <a:p>
            <a:pPr marL="514350" indent="-514350">
              <a:buClr>
                <a:srgbClr val="507800"/>
              </a:buClr>
              <a:buFont typeface="+mj-lt"/>
              <a:buAutoNum type="arabicPeriod"/>
            </a:pPr>
            <a:r>
              <a:rPr lang="en-US" altLang="zh-CN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Division elimination (</a:t>
            </a:r>
            <a:r>
              <a:rPr lang="en-US" altLang="zh-CN" sz="2800" dirty="0" err="1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Strassen</a:t>
            </a:r>
            <a:r>
              <a:rPr lang="en-US" altLang="zh-CN" sz="280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'73, Hrube</a:t>
            </a:r>
            <a:r>
              <a:rPr lang="en-US" altLang="zh-CN" sz="24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Š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, </a:t>
            </a:r>
            <a:r>
              <a:rPr lang="en-US" altLang="zh-CN" sz="2800" dirty="0" err="1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Yehudayoff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'11)</a:t>
            </a:r>
            <a:endParaRPr lang="en-US" altLang="zh-CN" sz="2800" dirty="0" smtClean="0">
              <a:solidFill>
                <a:schemeClr val="accent4">
                  <a:lumMod val="75000"/>
                </a:schemeClr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514350" indent="-514350">
              <a:buClr>
                <a:srgbClr val="507800"/>
              </a:buClr>
              <a:buFont typeface="+mj-lt"/>
              <a:buAutoNum type="arabicPeriod"/>
            </a:pPr>
            <a:r>
              <a:rPr lang="en-US" altLang="zh-CN" sz="280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Arithmetic-P/poly = Arithmetic-NC</a:t>
            </a:r>
            <a:r>
              <a:rPr lang="en-US" altLang="zh-CN" sz="2800" baseline="3000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400" dirty="0" smtClean="0">
                <a:solidFill>
                  <a:srgbClr val="0070C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(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Valiant, </a:t>
            </a:r>
            <a:r>
              <a:rPr lang="en-US" altLang="zh-CN" sz="28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Skyum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 Berkowitz and </a:t>
            </a:r>
            <a:r>
              <a:rPr lang="en-US" altLang="zh-CN" sz="28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Rackoff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'83)</a:t>
            </a:r>
            <a:endParaRPr lang="en-US" altLang="zh-CN" sz="2400" dirty="0" smtClean="0">
              <a:solidFill>
                <a:srgbClr val="0070C0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7451" y="1078173"/>
            <a:ext cx="7754509" cy="124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lvl="0" algn="just">
              <a:spcBef>
                <a:spcPct val="20000"/>
              </a:spcBef>
              <a:spcAft>
                <a:spcPts val="0"/>
              </a:spcAft>
              <a:buClr>
                <a:srgbClr val="507800"/>
              </a:buClr>
            </a:pPr>
            <a:r>
              <a:rPr lang="en-US" altLang="zh-CN" sz="3200" b="1" kern="100" dirty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[</a:t>
            </a:r>
            <a:r>
              <a:rPr lang="en-US" altLang="zh-CN" sz="3200" b="1" kern="100" dirty="0" err="1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Hrubes</a:t>
            </a:r>
            <a:r>
              <a:rPr lang="en-US" altLang="zh-CN" sz="3200" b="1" kern="100" dirty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, T. STOC ’12]:</a:t>
            </a:r>
          </a:p>
          <a:p>
            <a:pPr marL="57150" lvl="0" algn="just">
              <a:spcBef>
                <a:spcPct val="20000"/>
              </a:spcBef>
              <a:spcAft>
                <a:spcPts val="0"/>
              </a:spcAft>
              <a:buClr>
                <a:srgbClr val="507800"/>
              </a:buClr>
            </a:pPr>
            <a:r>
              <a:rPr lang="en-US" altLang="zh-CN" sz="3600" b="1" kern="100" dirty="0">
                <a:solidFill>
                  <a:srgbClr val="0606C8"/>
                </a:solidFill>
                <a:effectLst/>
                <a:latin typeface="Calibri"/>
                <a:ea typeface="宋体"/>
                <a:cs typeface="Arial"/>
              </a:rPr>
              <a:t>Proof-lines: equations between </a:t>
            </a:r>
            <a:r>
              <a:rPr lang="en-US" altLang="zh-CN" sz="3600" b="1" kern="100" dirty="0" smtClean="0">
                <a:solidFill>
                  <a:srgbClr val="FF0000"/>
                </a:solidFill>
                <a:effectLst/>
                <a:latin typeface="Calibri"/>
                <a:ea typeface="宋体"/>
                <a:cs typeface="Arial"/>
              </a:rPr>
              <a:t>circuits</a:t>
            </a:r>
            <a:endParaRPr lang="zh-CN" altLang="en-US" sz="3200" b="1" kern="0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75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750" fill="hold"/>
                                        <p:tgtEl>
                                          <p:spTgt spid="2"/>
                                        </p:tgtEl>
                                      </p:cBhvr>
                                      <p:by x="125000" y="1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2803E-6 L -0.01927 -0.06985 " pathEditMode="relative" rAng="0" ptsTypes="AA">
                                      <p:cBhvr>
                                        <p:cTn id="10" dur="1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2" y="-349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16374E-6 L -0.02517 -0.0599 " pathEditMode="relative" rAng="0" ptsTypes="AA">
                                      <p:cBhvr>
                                        <p:cTn id="12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-300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100" fill="hold"/>
                                        <p:tgtEl>
                                          <p:spTgt spid="8"/>
                                        </p:tgtEl>
                                      </p:cBhvr>
                                      <p:by x="78000" y="78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2" animBg="1"/>
      <p:bldP spid="9" grpId="0"/>
      <p:bldP spid="8" grpId="0"/>
      <p:bldP spid="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Eliminate high degrees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37" name="TextBox 4136"/>
          <p:cNvSpPr txBox="1"/>
          <p:nvPr/>
        </p:nvSpPr>
        <p:spPr>
          <a:xfrm>
            <a:off x="554720" y="3892948"/>
            <a:ext cx="514504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Example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 x(1+y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)-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</a:p>
          <a:p>
            <a:pPr algn="l"/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Expansion: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x+xy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endParaRPr lang="en-US" altLang="zh-CN" sz="3200" b="1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Syntactic-degree: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51</a:t>
            </a:r>
            <a:endParaRPr lang="en-US" altLang="zh-CN" sz="3200" b="1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41" name="TextBox 4140"/>
          <p:cNvSpPr txBox="1"/>
          <p:nvPr/>
        </p:nvSpPr>
        <p:spPr>
          <a:xfrm>
            <a:off x="554720" y="1148576"/>
            <a:ext cx="787560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36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Syntactic-degree of G</a:t>
            </a:r>
            <a:r>
              <a:rPr lang="en-US" altLang="zh-CN" sz="36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expand all terms in G, </a:t>
            </a:r>
            <a:r>
              <a:rPr lang="en-US" altLang="zh-CN" sz="3200" b="1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without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canceling 	terms!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Syntactic-degree = maximal </a:t>
            </a: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degree of a 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term.</a:t>
            </a:r>
            <a:endParaRPr lang="zh-CN" altLang="en-US" sz="3200" b="1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176" name="Ink 4175"/>
              <p14:cNvContentPartPr/>
              <p14:nvPr/>
            </p14:nvContentPartPr>
            <p14:xfrm>
              <a:off x="6253640" y="3995320"/>
              <a:ext cx="360" cy="360"/>
            </p14:xfrm>
          </p:contentPart>
        </mc:Choice>
        <mc:Fallback xmlns="">
          <p:pic>
            <p:nvPicPr>
              <p:cNvPr id="4176" name="Ink 417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246080" y="3987760"/>
                <a:ext cx="15480" cy="1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231" name="Ink 4230"/>
              <p14:cNvContentPartPr/>
              <p14:nvPr/>
            </p14:nvContentPartPr>
            <p14:xfrm>
              <a:off x="7153640" y="5119240"/>
              <a:ext cx="15120" cy="119880"/>
            </p14:xfrm>
          </p:contentPart>
        </mc:Choice>
        <mc:Fallback xmlns="">
          <p:pic>
            <p:nvPicPr>
              <p:cNvPr id="4231" name="Ink 4230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146080" y="5111680"/>
                <a:ext cx="30240" cy="13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331" name="Ink 4330"/>
              <p14:cNvContentPartPr/>
              <p14:nvPr/>
            </p14:nvContentPartPr>
            <p14:xfrm>
              <a:off x="6348680" y="6089080"/>
              <a:ext cx="50400" cy="398160"/>
            </p14:xfrm>
          </p:contentPart>
        </mc:Choice>
        <mc:Fallback xmlns="">
          <p:pic>
            <p:nvPicPr>
              <p:cNvPr id="4331" name="Ink 4330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341120" y="6081520"/>
                <a:ext cx="65520" cy="41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033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Eliminate high degrees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1690" y="1260389"/>
            <a:ext cx="8106032" cy="20621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Thm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Let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G,F</a:t>
            </a:r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be of syntactic-degree ≤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</a:t>
            </a:r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 Then proving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G=F</a:t>
            </a:r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using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proof-lines 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with syntactic-degrees </a:t>
            </a:r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higher than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</a:t>
            </a:r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cannot help reducing size.</a:t>
            </a:r>
            <a:endParaRPr lang="zh-CN" altLang="en-US" dirty="0" smtClean="0">
              <a:solidFill>
                <a:schemeClr val="accent4">
                  <a:lumMod val="75000"/>
                </a:schemeClr>
              </a:solidFill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4720" y="3473848"/>
            <a:ext cx="8133002" cy="1569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Example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</a:p>
          <a:p>
            <a:pPr algn="l"/>
            <a:r>
              <a:rPr lang="en-US" altLang="zh-CN" sz="3200" b="1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for proving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x(1+y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)-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=x</a:t>
            </a:r>
            <a:r>
              <a:rPr lang="en-US" altLang="zh-CN" sz="3200" b="1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, terms with degree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≥51 </a:t>
            </a:r>
            <a:r>
              <a:rPr lang="en-US" altLang="zh-CN" sz="3200" b="1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won’t help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!</a:t>
            </a:r>
            <a:endParaRPr lang="en-US" altLang="zh-CN" sz="3200" b="1" baseline="30000" dirty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8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ציין מיקום של מספר שקופית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A0B57-B0F7-49CD-98A7-9153B957FDDA}" type="slidenum">
              <a:rPr lang="en-US" smtClean="0"/>
              <a:pPr/>
              <a:t>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7286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rgbClr val="FFFF00"/>
                </a:solidFill>
                <a:latin typeface="Calibri" pitchFamily="34" charset="0"/>
                <a:ea typeface="+mn-ea"/>
                <a:cs typeface="Calibri" pitchFamily="34" charset="0"/>
              </a:rPr>
              <a:t>Propositional</a:t>
            </a:r>
            <a:r>
              <a:rPr lang="en-US" sz="48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900" b="1" dirty="0">
                <a:solidFill>
                  <a:srgbClr val="FFFF00"/>
                </a:solidFill>
                <a:latin typeface="Calibri" pitchFamily="34" charset="0"/>
                <a:ea typeface="+mn-ea"/>
                <a:cs typeface="Calibri" pitchFamily="34" charset="0"/>
              </a:rPr>
              <a:t>proofs</a:t>
            </a: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423" y="1052736"/>
            <a:ext cx="835492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4800" b="1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Take any standard</a:t>
            </a:r>
            <a:r>
              <a:rPr lang="en-US" altLang="zh-CN" sz="4800" b="1" dirty="0" smtClean="0">
                <a:solidFill>
                  <a:srgbClr val="0000FF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4800" b="1" dirty="0" smtClean="0">
                <a:solidFill>
                  <a:srgbClr val="0000FF"/>
                </a:solidFill>
                <a:effectLst/>
                <a:latin typeface="Calibri" pitchFamily="34" charset="0"/>
                <a:cs typeface="Calibri" pitchFamily="34" charset="0"/>
              </a:rPr>
              <a:t>textbook proof systems</a:t>
            </a:r>
            <a:r>
              <a:rPr lang="en-US" altLang="zh-CN" sz="48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</a:t>
            </a:r>
            <a:r>
              <a:rPr lang="en-US" altLang="zh-C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48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Frege, sequent calculus, Hilbert style, Natural deduction… </a:t>
            </a:r>
            <a:endParaRPr lang="en-US" altLang="zh-CN" sz="4800" b="1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4800" b="1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	</a:t>
            </a:r>
            <a:r>
              <a:rPr lang="en-US" altLang="zh-CN" sz="48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	</a:t>
            </a:r>
          </a:p>
          <a:p>
            <a:pPr algn="l"/>
            <a:r>
              <a:rPr lang="en-US" altLang="zh-CN" sz="4800" b="1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	 </a:t>
            </a:r>
            <a:r>
              <a:rPr lang="en-US" altLang="zh-CN" sz="48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  </a:t>
            </a:r>
            <a:r>
              <a:rPr lang="en-US" altLang="zh-CN" sz="54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It </a:t>
            </a:r>
            <a:r>
              <a:rPr lang="en-US" altLang="zh-CN" sz="54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doesn’t </a:t>
            </a:r>
            <a:r>
              <a:rPr lang="en-US" altLang="zh-CN" sz="54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matter!</a:t>
            </a:r>
            <a:endParaRPr lang="en-US" altLang="zh-CN" sz="5400" b="1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027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2. Eliminate Division gates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9920" y="1117600"/>
            <a:ext cx="8158480" cy="352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We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can extend our language to have 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division gates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(apart from 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+,x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): 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f/g  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computes the rational function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f/g.</a:t>
            </a:r>
            <a:endParaRPr lang="en-US" altLang="zh-CN" sz="3600" b="1" kern="0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We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add the </a:t>
            </a:r>
            <a:r>
              <a:rPr lang="en-US" altLang="zh-CN" sz="3600" b="1" kern="0" dirty="0">
                <a:solidFill>
                  <a:srgbClr val="328F03"/>
                </a:solidFill>
                <a:effectLst/>
                <a:latin typeface="Calibri" pitchFamily="34" charset="0"/>
                <a:cs typeface="Calibri" pitchFamily="34" charset="0"/>
              </a:rPr>
              <a:t>axiom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f∙f</a:t>
            </a:r>
            <a:r>
              <a:rPr lang="en-US" altLang="zh-CN" sz="36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-1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=1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, for any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f≠0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;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We call the resulting 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proof: </a:t>
            </a:r>
            <a:r>
              <a:rPr lang="en-US" altLang="zh-CN" sz="3600" b="1" kern="0" dirty="0" smtClean="0">
                <a:solidFill>
                  <a:srgbClr val="328F03"/>
                </a:solidFill>
                <a:effectLst/>
                <a:latin typeface="Calibri" pitchFamily="34" charset="0"/>
                <a:cs typeface="Calibri" pitchFamily="34" charset="0"/>
              </a:rPr>
              <a:t>proof with division</a:t>
            </a:r>
            <a:endParaRPr lang="zh-CN" altLang="en-US" sz="3600" b="1" kern="0" baseline="3000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8040" y="4038600"/>
            <a:ext cx="8033331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0" indent="0" algn="l">
              <a:buClr>
                <a:srgbClr val="507800"/>
              </a:buClr>
              <a:buNone/>
            </a:pP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Thm</a:t>
            </a:r>
            <a:r>
              <a:rPr lang="en-US" altLang="zh-CN" sz="3200" b="1" dirty="0">
                <a:solidFill>
                  <a:srgbClr val="0070C0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Assume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is true identity without division gates. Then any proof with division of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can be transformed into a proof of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b="1" u="sng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without divisions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, with only polynomial increase in size.</a:t>
            </a:r>
          </a:p>
        </p:txBody>
      </p:sp>
    </p:spTree>
    <p:extLst>
      <p:ext uri="{BB962C8B-B14F-4D97-AF65-F5344CB8AC3E}">
        <p14:creationId xmlns:p14="http://schemas.microsoft.com/office/powerpoint/2010/main" val="166208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-0.04028 -0.09074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-453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87680" y="3599935"/>
            <a:ext cx="8186763" cy="286910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lvl="0" indent="0">
              <a:buClr>
                <a:srgbClr val="507800"/>
              </a:buClr>
              <a:buNone/>
            </a:pPr>
            <a:r>
              <a:rPr lang="en-US" altLang="zh-CN" sz="36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Balancing </a:t>
            </a:r>
            <a:r>
              <a:rPr lang="en-US" altLang="zh-CN" sz="36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proofs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F,G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circuits with syntactic-degree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poly(n)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. Then, poly(n)-size arithmetic proof of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F=G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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transforms into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poly(n)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-size and 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O(log</a:t>
            </a:r>
            <a:r>
              <a:rPr lang="en-US" altLang="zh-CN" sz="3600" baseline="30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2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n)-depth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arithmetic proof of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[F]=[G]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.</a:t>
            </a:r>
            <a:endParaRPr lang="en-US" altLang="zh-CN" sz="3600" dirty="0" smtClean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</a:t>
            </a: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 Balancing proofs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8411" y="1260389"/>
            <a:ext cx="810603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Balancing circuits </a:t>
            </a:r>
            <a:r>
              <a:rPr lang="en-US" altLang="zh-CN" sz="2800" b="1" kern="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kern="0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Valiant et al</a:t>
            </a:r>
            <a:r>
              <a:rPr lang="en-US" altLang="zh-CN" sz="2800" b="1" kern="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.)</a:t>
            </a:r>
            <a:r>
              <a:rPr lang="en-US" altLang="zh-CN" sz="3200" b="1" kern="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</a:t>
            </a:r>
            <a:r>
              <a:rPr lang="en-US" altLang="zh-CN" sz="3200" b="1" kern="0" dirty="0" smtClean="0">
                <a:solidFill>
                  <a:srgbClr val="FF66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a circuit with size </a:t>
            </a:r>
            <a:r>
              <a:rPr lang="en-US" altLang="zh-CN" sz="3200" b="1" kern="0" dirty="0">
                <a:solidFill>
                  <a:srgbClr val="0070C0"/>
                </a:solidFill>
                <a:effectLst/>
                <a:latin typeface="Calibri" pitchFamily="34" charset="0"/>
                <a:cs typeface="Calibri" pitchFamily="34" charset="0"/>
              </a:rPr>
              <a:t>s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and degree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poly(n) 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 can transform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G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 into 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circuits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[G]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of size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poly(s)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and depth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O(log</a:t>
            </a:r>
            <a:r>
              <a:rPr lang="en-US" altLang="zh-CN" sz="3200" b="1" kern="0" baseline="3000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n) </a:t>
            </a:r>
            <a:r>
              <a:rPr lang="en-US" altLang="zh-CN" sz="3200" b="1" kern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3200" b="1" kern="0" dirty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computing same polynomial</a:t>
            </a:r>
            <a:r>
              <a:rPr lang="en-US" altLang="zh-CN" sz="3200" b="1" kern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zh-CN" altLang="en-US" dirty="0" smtClean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2675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 rot="21420270">
            <a:off x="562492" y="1423033"/>
            <a:ext cx="8019711" cy="1392486"/>
          </a:xfrm>
          <a:solidFill>
            <a:schemeClr val="tx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lvl="1">
              <a:buNone/>
            </a:pPr>
            <a:r>
              <a:rPr lang="en-US" altLang="zh-CN" sz="7200" b="1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Applications</a:t>
            </a:r>
          </a:p>
        </p:txBody>
      </p:sp>
    </p:spTree>
    <p:extLst>
      <p:ext uri="{BB962C8B-B14F-4D97-AF65-F5344CB8AC3E}">
        <p14:creationId xmlns:p14="http://schemas.microsoft.com/office/powerpoint/2010/main" val="18008486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7178" y="1063688"/>
            <a:ext cx="860977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66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Recall question: </a:t>
            </a:r>
            <a:r>
              <a:rPr lang="en-US" altLang="zh-CN" sz="5400" b="1" kern="0" dirty="0" smtClean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Can </a:t>
            </a:r>
            <a:r>
              <a:rPr lang="en-US" altLang="zh-CN" sz="54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we prove properties of </a:t>
            </a:r>
            <a:r>
              <a:rPr lang="en-US" altLang="zh-CN" sz="5400" b="1" kern="0" dirty="0">
                <a:solidFill>
                  <a:srgbClr val="DDDDDD">
                    <a:lumMod val="2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determinant </a:t>
            </a:r>
            <a:r>
              <a:rPr lang="en-US" altLang="zh-CN" sz="54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with poly-size</a:t>
            </a:r>
            <a:r>
              <a:rPr lang="en-US" altLang="zh-CN" sz="5400" b="1" kern="0" dirty="0">
                <a:solidFill>
                  <a:srgbClr val="A45A1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5400" b="1" kern="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5400" b="1" kern="0" baseline="3000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5400" b="1" kern="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5400" b="1" kern="0" dirty="0">
                <a:solidFill>
                  <a:srgbClr val="4D4D4D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54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proofs</a:t>
            </a:r>
            <a:r>
              <a:rPr lang="en-US" altLang="zh-CN" sz="5400" b="1" kern="0" dirty="0">
                <a:solidFill>
                  <a:srgbClr val="DBE8B2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54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?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54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Now we can answer “</a:t>
            </a:r>
            <a:r>
              <a:rPr lang="en-US" altLang="zh-CN" sz="5400" b="1" kern="0" dirty="0" smtClean="0">
                <a:solidFill>
                  <a:srgbClr val="0066FF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yes</a:t>
            </a:r>
            <a:r>
              <a:rPr lang="en-US" altLang="zh-CN" sz="54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”…..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endParaRPr lang="en-US" altLang="zh-CN" sz="2800" b="1" kern="0" dirty="0">
              <a:solidFill>
                <a:srgbClr val="C00000"/>
              </a:solidFill>
              <a:effectLst/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endParaRPr lang="en-US" altLang="zh-CN" sz="2800" b="1" kern="0" dirty="0">
              <a:solidFill>
                <a:srgbClr val="C00000"/>
              </a:solidFill>
              <a:effectLst/>
              <a:latin typeface="Calibri" pitchFamily="34" charset="0"/>
              <a:ea typeface="宋体" pitchFamily="2" charset="-122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373487" y="1081825"/>
            <a:ext cx="7598536" cy="28016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12124" y="1037621"/>
            <a:ext cx="8079056" cy="4770751"/>
          </a:xfrm>
        </p:spPr>
        <p:txBody>
          <a:bodyPr/>
          <a:lstStyle/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</a:t>
            </a:r>
            <a:r>
              <a:rPr lang="en-US" altLang="zh-CN" sz="3200" b="1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Hrubes</a:t>
            </a:r>
            <a:r>
              <a:rPr lang="en-US" altLang="zh-CN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T. 2012):</a:t>
            </a:r>
            <a:r>
              <a:rPr lang="en-US" altLang="zh-CN" sz="32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Arithmetic proofs</a:t>
            </a:r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of:</a:t>
            </a:r>
          </a:p>
          <a:p>
            <a:pPr marL="400050" lvl="1" indent="-400050">
              <a:buNone/>
            </a:pPr>
            <a:r>
              <a:rPr lang="en-US" altLang="zh-CN" sz="3200" b="1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	</a:t>
            </a:r>
            <a:r>
              <a:rPr lang="en-US" altLang="zh-CN" sz="3200" b="1" dirty="0" smtClean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Det(A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)∙Det(B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)=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Det(A∙B) </a:t>
            </a:r>
          </a:p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	 Det(C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)=c</a:t>
            </a:r>
            <a:r>
              <a:rPr lang="en-US" altLang="zh-CN" sz="3200" b="1" baseline="-250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11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∙c</a:t>
            </a:r>
            <a:r>
              <a:rPr lang="en-US" altLang="zh-CN" sz="3200" b="1" baseline="-250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22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∙∙∙</a:t>
            </a:r>
            <a:r>
              <a:rPr lang="en-US" altLang="zh-CN" sz="3200" b="1" dirty="0" err="1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</a:t>
            </a:r>
            <a:r>
              <a:rPr lang="en-US" altLang="zh-CN" sz="3200" b="1" baseline="-25000" dirty="0" err="1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nn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</a:p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for any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,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B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,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 </a:t>
            </a:r>
            <a:r>
              <a:rPr lang="en-US" altLang="zh-CN" sz="3200" b="1" dirty="0" err="1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</a:t>
            </a:r>
            <a:r>
              <a:rPr lang="en-US" altLang="zh-CN" sz="2400" dirty="0" err="1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x</a:t>
            </a:r>
            <a:r>
              <a:rPr lang="en-US" altLang="zh-CN" sz="3200" b="1" dirty="0" err="1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matrices and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(∙) 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the </a:t>
            </a:r>
          </a:p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determinant function, and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 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triangular</a:t>
            </a:r>
            <a:endParaRPr lang="en-US" altLang="zh-CN" sz="3200" b="1" dirty="0">
              <a:solidFill>
                <a:srgbClr val="0606C8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lvl="1" indent="0">
              <a:buSzTx/>
              <a:buNone/>
            </a:pPr>
            <a:r>
              <a:rPr lang="en-US" altLang="zh-CN" sz="32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These are</a:t>
            </a:r>
            <a:r>
              <a:rPr lang="en-US" altLang="zh-CN" sz="3200" b="1" dirty="0" smtClean="0">
                <a:solidFill>
                  <a:srgbClr val="0070C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poly(n)</a:t>
            </a:r>
            <a:r>
              <a:rPr lang="en-US" altLang="zh-CN" sz="32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size proofs operating with equalities between algebraic circuits of </a:t>
            </a:r>
            <a:r>
              <a:rPr lang="en-US" altLang="zh-CN" sz="3200" b="1" dirty="0" smtClean="0">
                <a:solidFill>
                  <a:srgbClr val="0070C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O(log</a:t>
            </a:r>
            <a:r>
              <a:rPr lang="en-US" altLang="zh-CN" sz="3200" b="1" baseline="30000" dirty="0" smtClean="0">
                <a:solidFill>
                  <a:srgbClr val="0070C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b="1" dirty="0" smtClean="0">
                <a:solidFill>
                  <a:srgbClr val="0070C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n)</a:t>
            </a:r>
            <a:r>
              <a:rPr lang="en-US" altLang="zh-CN" sz="32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-depth</a:t>
            </a:r>
          </a:p>
          <a:p>
            <a:pPr marL="0" lvl="1" indent="0">
              <a:buSzTx/>
              <a:buNone/>
            </a:pPr>
            <a:r>
              <a:rPr lang="en-US" altLang="zh-CN" sz="3200" b="1" dirty="0" smtClean="0">
                <a:solidFill>
                  <a:srgbClr val="7030A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Corollary</a:t>
            </a:r>
            <a:r>
              <a:rPr lang="en-US" altLang="zh-CN" sz="3200" b="1" dirty="0" smtClean="0">
                <a:solidFill>
                  <a:srgbClr val="111111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short </a:t>
            </a:r>
            <a:r>
              <a:rPr lang="en-US" altLang="zh-CN" sz="3200" b="1" dirty="0" smtClean="0">
                <a:solidFill>
                  <a:srgbClr val="328F03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propositional</a:t>
            </a:r>
            <a:r>
              <a:rPr lang="en-US" altLang="zh-CN" sz="3200" b="1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dirty="0" smtClean="0">
                <a:solidFill>
                  <a:srgbClr val="111111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="1" baseline="30000" dirty="0" smtClean="0">
                <a:solidFill>
                  <a:srgbClr val="111111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b="1" dirty="0" smtClean="0">
                <a:solidFill>
                  <a:srgbClr val="111111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 proofs</a:t>
            </a:r>
            <a:endParaRPr lang="en-US" altLang="zh-CN" sz="24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/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/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None/>
            </a:pP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29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4013" y="1351130"/>
            <a:ext cx="8366905" cy="459723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Arithmetic 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 </a:t>
            </a:r>
            <a:r>
              <a:rPr lang="en-US" altLang="zh-CN" sz="3200" u="sng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are also</a:t>
            </a:r>
            <a:r>
              <a:rPr lang="en-US" altLang="zh-CN" sz="32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 proofs </a:t>
            </a:r>
            <a:r>
              <a:rPr lang="en-US" altLang="zh-CN" sz="2800" dirty="0" smtClean="0">
                <a:solidFill>
                  <a:schemeClr val="accent2">
                    <a:lumMod val="2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(over GF(2))</a:t>
            </a:r>
            <a:endParaRPr lang="en-US" altLang="zh-CN" sz="3200" dirty="0" smtClean="0">
              <a:solidFill>
                <a:schemeClr val="accent2">
                  <a:lumMod val="25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altLang="zh-CN" sz="3200" dirty="0" smtClean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 smtClean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zh-CN" altLang="en-US" sz="3200" b="1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Crucial observation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372497" y="1976203"/>
            <a:ext cx="4251599" cy="1927654"/>
          </a:xfrm>
          <a:custGeom>
            <a:avLst/>
            <a:gdLst>
              <a:gd name="connsiteX0" fmla="*/ 62659 w 4251599"/>
              <a:gd name="connsiteY0" fmla="*/ 222422 h 1927654"/>
              <a:gd name="connsiteX1" fmla="*/ 62659 w 4251599"/>
              <a:gd name="connsiteY1" fmla="*/ 222422 h 1927654"/>
              <a:gd name="connsiteX2" fmla="*/ 50302 w 4251599"/>
              <a:gd name="connsiteY2" fmla="*/ 345989 h 1927654"/>
              <a:gd name="connsiteX3" fmla="*/ 37945 w 4251599"/>
              <a:gd name="connsiteY3" fmla="*/ 506627 h 1927654"/>
              <a:gd name="connsiteX4" fmla="*/ 13232 w 4251599"/>
              <a:gd name="connsiteY4" fmla="*/ 630195 h 1927654"/>
              <a:gd name="connsiteX5" fmla="*/ 13232 w 4251599"/>
              <a:gd name="connsiteY5" fmla="*/ 1346887 h 1927654"/>
              <a:gd name="connsiteX6" fmla="*/ 25588 w 4251599"/>
              <a:gd name="connsiteY6" fmla="*/ 1396314 h 1927654"/>
              <a:gd name="connsiteX7" fmla="*/ 37945 w 4251599"/>
              <a:gd name="connsiteY7" fmla="*/ 1495168 h 1927654"/>
              <a:gd name="connsiteX8" fmla="*/ 124443 w 4251599"/>
              <a:gd name="connsiteY8" fmla="*/ 1606379 h 1927654"/>
              <a:gd name="connsiteX9" fmla="*/ 161513 w 4251599"/>
              <a:gd name="connsiteY9" fmla="*/ 1618735 h 1927654"/>
              <a:gd name="connsiteX10" fmla="*/ 186226 w 4251599"/>
              <a:gd name="connsiteY10" fmla="*/ 1655806 h 1927654"/>
              <a:gd name="connsiteX11" fmla="*/ 198583 w 4251599"/>
              <a:gd name="connsiteY11" fmla="*/ 1692876 h 1927654"/>
              <a:gd name="connsiteX12" fmla="*/ 248010 w 4251599"/>
              <a:gd name="connsiteY12" fmla="*/ 1705233 h 1927654"/>
              <a:gd name="connsiteX13" fmla="*/ 322151 w 4251599"/>
              <a:gd name="connsiteY13" fmla="*/ 1742303 h 1927654"/>
              <a:gd name="connsiteX14" fmla="*/ 371578 w 4251599"/>
              <a:gd name="connsiteY14" fmla="*/ 1767016 h 1927654"/>
              <a:gd name="connsiteX15" fmla="*/ 556929 w 4251599"/>
              <a:gd name="connsiteY15" fmla="*/ 1816444 h 1927654"/>
              <a:gd name="connsiteX16" fmla="*/ 631070 w 4251599"/>
              <a:gd name="connsiteY16" fmla="*/ 1828800 h 1927654"/>
              <a:gd name="connsiteX17" fmla="*/ 692853 w 4251599"/>
              <a:gd name="connsiteY17" fmla="*/ 1865871 h 1927654"/>
              <a:gd name="connsiteX18" fmla="*/ 766994 w 4251599"/>
              <a:gd name="connsiteY18" fmla="*/ 1890584 h 1927654"/>
              <a:gd name="connsiteX19" fmla="*/ 865848 w 4251599"/>
              <a:gd name="connsiteY19" fmla="*/ 1927654 h 1927654"/>
              <a:gd name="connsiteX20" fmla="*/ 1347761 w 4251599"/>
              <a:gd name="connsiteY20" fmla="*/ 1915298 h 1927654"/>
              <a:gd name="connsiteX21" fmla="*/ 1977956 w 4251599"/>
              <a:gd name="connsiteY21" fmla="*/ 1902941 h 1927654"/>
              <a:gd name="connsiteX22" fmla="*/ 2311588 w 4251599"/>
              <a:gd name="connsiteY22" fmla="*/ 1890584 h 1927654"/>
              <a:gd name="connsiteX23" fmla="*/ 2336302 w 4251599"/>
              <a:gd name="connsiteY23" fmla="*/ 1853514 h 1927654"/>
              <a:gd name="connsiteX24" fmla="*/ 2435156 w 4251599"/>
              <a:gd name="connsiteY24" fmla="*/ 1841157 h 1927654"/>
              <a:gd name="connsiteX25" fmla="*/ 2546367 w 4251599"/>
              <a:gd name="connsiteY25" fmla="*/ 1828800 h 1927654"/>
              <a:gd name="connsiteX26" fmla="*/ 2818215 w 4251599"/>
              <a:gd name="connsiteY26" fmla="*/ 1804087 h 1927654"/>
              <a:gd name="connsiteX27" fmla="*/ 3398983 w 4251599"/>
              <a:gd name="connsiteY27" fmla="*/ 1791730 h 1927654"/>
              <a:gd name="connsiteX28" fmla="*/ 3510194 w 4251599"/>
              <a:gd name="connsiteY28" fmla="*/ 1779373 h 1927654"/>
              <a:gd name="connsiteX29" fmla="*/ 3695545 w 4251599"/>
              <a:gd name="connsiteY29" fmla="*/ 1767016 h 1927654"/>
              <a:gd name="connsiteX30" fmla="*/ 3732615 w 4251599"/>
              <a:gd name="connsiteY30" fmla="*/ 1754660 h 1927654"/>
              <a:gd name="connsiteX31" fmla="*/ 3794399 w 4251599"/>
              <a:gd name="connsiteY31" fmla="*/ 1729946 h 1927654"/>
              <a:gd name="connsiteX32" fmla="*/ 3917967 w 4251599"/>
              <a:gd name="connsiteY32" fmla="*/ 1680519 h 1927654"/>
              <a:gd name="connsiteX33" fmla="*/ 3955037 w 4251599"/>
              <a:gd name="connsiteY33" fmla="*/ 1655806 h 1927654"/>
              <a:gd name="connsiteX34" fmla="*/ 4053891 w 4251599"/>
              <a:gd name="connsiteY34" fmla="*/ 1631092 h 1927654"/>
              <a:gd name="connsiteX35" fmla="*/ 4152745 w 4251599"/>
              <a:gd name="connsiteY35" fmla="*/ 1606379 h 1927654"/>
              <a:gd name="connsiteX36" fmla="*/ 4177459 w 4251599"/>
              <a:gd name="connsiteY36" fmla="*/ 1556952 h 1927654"/>
              <a:gd name="connsiteX37" fmla="*/ 4202172 w 4251599"/>
              <a:gd name="connsiteY37" fmla="*/ 1482811 h 1927654"/>
              <a:gd name="connsiteX38" fmla="*/ 4214529 w 4251599"/>
              <a:gd name="connsiteY38" fmla="*/ 1445741 h 1927654"/>
              <a:gd name="connsiteX39" fmla="*/ 4239243 w 4251599"/>
              <a:gd name="connsiteY39" fmla="*/ 1396314 h 1927654"/>
              <a:gd name="connsiteX40" fmla="*/ 4251599 w 4251599"/>
              <a:gd name="connsiteY40" fmla="*/ 1186249 h 1927654"/>
              <a:gd name="connsiteX41" fmla="*/ 4226886 w 4251599"/>
              <a:gd name="connsiteY41" fmla="*/ 803189 h 1927654"/>
              <a:gd name="connsiteX42" fmla="*/ 4214529 w 4251599"/>
              <a:gd name="connsiteY42" fmla="*/ 753762 h 1927654"/>
              <a:gd name="connsiteX43" fmla="*/ 4189815 w 4251599"/>
              <a:gd name="connsiteY43" fmla="*/ 370703 h 1927654"/>
              <a:gd name="connsiteX44" fmla="*/ 4165102 w 4251599"/>
              <a:gd name="connsiteY44" fmla="*/ 259492 h 1927654"/>
              <a:gd name="connsiteX45" fmla="*/ 4103318 w 4251599"/>
              <a:gd name="connsiteY45" fmla="*/ 185352 h 1927654"/>
              <a:gd name="connsiteX46" fmla="*/ 4066248 w 4251599"/>
              <a:gd name="connsiteY46" fmla="*/ 160638 h 1927654"/>
              <a:gd name="connsiteX47" fmla="*/ 4041534 w 4251599"/>
              <a:gd name="connsiteY47" fmla="*/ 123568 h 1927654"/>
              <a:gd name="connsiteX48" fmla="*/ 3967394 w 4251599"/>
              <a:gd name="connsiteY48" fmla="*/ 98854 h 1927654"/>
              <a:gd name="connsiteX49" fmla="*/ 3930324 w 4251599"/>
              <a:gd name="connsiteY49" fmla="*/ 86498 h 1927654"/>
              <a:gd name="connsiteX50" fmla="*/ 3880897 w 4251599"/>
              <a:gd name="connsiteY50" fmla="*/ 74141 h 1927654"/>
              <a:gd name="connsiteX51" fmla="*/ 3806756 w 4251599"/>
              <a:gd name="connsiteY51" fmla="*/ 49427 h 1927654"/>
              <a:gd name="connsiteX52" fmla="*/ 3757329 w 4251599"/>
              <a:gd name="connsiteY52" fmla="*/ 37071 h 1927654"/>
              <a:gd name="connsiteX53" fmla="*/ 3497837 w 4251599"/>
              <a:gd name="connsiteY53" fmla="*/ 24714 h 1927654"/>
              <a:gd name="connsiteX54" fmla="*/ 3398983 w 4251599"/>
              <a:gd name="connsiteY54" fmla="*/ 12357 h 1927654"/>
              <a:gd name="connsiteX55" fmla="*/ 3337199 w 4251599"/>
              <a:gd name="connsiteY55" fmla="*/ 0 h 1927654"/>
              <a:gd name="connsiteX56" fmla="*/ 2744075 w 4251599"/>
              <a:gd name="connsiteY56" fmla="*/ 24714 h 1927654"/>
              <a:gd name="connsiteX57" fmla="*/ 2657578 w 4251599"/>
              <a:gd name="connsiteY57" fmla="*/ 37071 h 1927654"/>
              <a:gd name="connsiteX58" fmla="*/ 2546367 w 4251599"/>
              <a:gd name="connsiteY58" fmla="*/ 49427 h 1927654"/>
              <a:gd name="connsiteX59" fmla="*/ 2410443 w 4251599"/>
              <a:gd name="connsiteY59" fmla="*/ 74141 h 1927654"/>
              <a:gd name="connsiteX60" fmla="*/ 2323945 w 4251599"/>
              <a:gd name="connsiteY60" fmla="*/ 86498 h 1927654"/>
              <a:gd name="connsiteX61" fmla="*/ 2262161 w 4251599"/>
              <a:gd name="connsiteY61" fmla="*/ 98854 h 1927654"/>
              <a:gd name="connsiteX62" fmla="*/ 2225091 w 4251599"/>
              <a:gd name="connsiteY62" fmla="*/ 111211 h 1927654"/>
              <a:gd name="connsiteX63" fmla="*/ 1916172 w 4251599"/>
              <a:gd name="connsiteY63" fmla="*/ 135925 h 1927654"/>
              <a:gd name="connsiteX64" fmla="*/ 1335405 w 4251599"/>
              <a:gd name="connsiteY64" fmla="*/ 98854 h 1927654"/>
              <a:gd name="connsiteX65" fmla="*/ 1199480 w 4251599"/>
              <a:gd name="connsiteY65" fmla="*/ 86498 h 1927654"/>
              <a:gd name="connsiteX66" fmla="*/ 507502 w 4251599"/>
              <a:gd name="connsiteY66" fmla="*/ 74141 h 1927654"/>
              <a:gd name="connsiteX67" fmla="*/ 198583 w 4251599"/>
              <a:gd name="connsiteY67" fmla="*/ 98854 h 1927654"/>
              <a:gd name="connsiteX68" fmla="*/ 161513 w 4251599"/>
              <a:gd name="connsiteY68" fmla="*/ 111211 h 1927654"/>
              <a:gd name="connsiteX69" fmla="*/ 75015 w 4251599"/>
              <a:gd name="connsiteY69" fmla="*/ 197708 h 1927654"/>
              <a:gd name="connsiteX70" fmla="*/ 62659 w 4251599"/>
              <a:gd name="connsiteY70" fmla="*/ 321276 h 1927654"/>
              <a:gd name="connsiteX71" fmla="*/ 62659 w 4251599"/>
              <a:gd name="connsiteY71" fmla="*/ 321276 h 1927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251599" h="1927654">
                <a:moveTo>
                  <a:pt x="62659" y="222422"/>
                </a:moveTo>
                <a:lnTo>
                  <a:pt x="62659" y="222422"/>
                </a:lnTo>
                <a:cubicBezTo>
                  <a:pt x="58540" y="263611"/>
                  <a:pt x="53888" y="304750"/>
                  <a:pt x="50302" y="345989"/>
                </a:cubicBezTo>
                <a:cubicBezTo>
                  <a:pt x="45650" y="399491"/>
                  <a:pt x="44891" y="453374"/>
                  <a:pt x="37945" y="506627"/>
                </a:cubicBezTo>
                <a:cubicBezTo>
                  <a:pt x="32512" y="548279"/>
                  <a:pt x="13232" y="630195"/>
                  <a:pt x="13232" y="630195"/>
                </a:cubicBezTo>
                <a:cubicBezTo>
                  <a:pt x="-1197" y="976492"/>
                  <a:pt x="-7359" y="955655"/>
                  <a:pt x="13232" y="1346887"/>
                </a:cubicBezTo>
                <a:cubicBezTo>
                  <a:pt x="14125" y="1363846"/>
                  <a:pt x="22796" y="1379562"/>
                  <a:pt x="25588" y="1396314"/>
                </a:cubicBezTo>
                <a:cubicBezTo>
                  <a:pt x="31047" y="1429070"/>
                  <a:pt x="32004" y="1462496"/>
                  <a:pt x="37945" y="1495168"/>
                </a:cubicBezTo>
                <a:cubicBezTo>
                  <a:pt x="46019" y="1539574"/>
                  <a:pt x="82242" y="1592313"/>
                  <a:pt x="124443" y="1606379"/>
                </a:cubicBezTo>
                <a:lnTo>
                  <a:pt x="161513" y="1618735"/>
                </a:lnTo>
                <a:cubicBezTo>
                  <a:pt x="169751" y="1631092"/>
                  <a:pt x="179584" y="1642523"/>
                  <a:pt x="186226" y="1655806"/>
                </a:cubicBezTo>
                <a:cubicBezTo>
                  <a:pt x="192051" y="1667456"/>
                  <a:pt x="188412" y="1684739"/>
                  <a:pt x="198583" y="1692876"/>
                </a:cubicBezTo>
                <a:cubicBezTo>
                  <a:pt x="211844" y="1703485"/>
                  <a:pt x="231534" y="1701114"/>
                  <a:pt x="248010" y="1705233"/>
                </a:cubicBezTo>
                <a:cubicBezTo>
                  <a:pt x="319248" y="1752724"/>
                  <a:pt x="250529" y="1711608"/>
                  <a:pt x="322151" y="1742303"/>
                </a:cubicBezTo>
                <a:cubicBezTo>
                  <a:pt x="339082" y="1749559"/>
                  <a:pt x="354475" y="1760175"/>
                  <a:pt x="371578" y="1767016"/>
                </a:cubicBezTo>
                <a:cubicBezTo>
                  <a:pt x="431148" y="1790844"/>
                  <a:pt x="494031" y="1805008"/>
                  <a:pt x="556929" y="1816444"/>
                </a:cubicBezTo>
                <a:cubicBezTo>
                  <a:pt x="581579" y="1820926"/>
                  <a:pt x="606356" y="1824681"/>
                  <a:pt x="631070" y="1828800"/>
                </a:cubicBezTo>
                <a:cubicBezTo>
                  <a:pt x="651664" y="1841157"/>
                  <a:pt x="670989" y="1855933"/>
                  <a:pt x="692853" y="1865871"/>
                </a:cubicBezTo>
                <a:cubicBezTo>
                  <a:pt x="716568" y="1876651"/>
                  <a:pt x="743694" y="1878934"/>
                  <a:pt x="766994" y="1890584"/>
                </a:cubicBezTo>
                <a:cubicBezTo>
                  <a:pt x="831611" y="1922893"/>
                  <a:pt x="798550" y="1910831"/>
                  <a:pt x="865848" y="1927654"/>
                </a:cubicBezTo>
                <a:lnTo>
                  <a:pt x="1347761" y="1915298"/>
                </a:lnTo>
                <a:lnTo>
                  <a:pt x="1977956" y="1902941"/>
                </a:lnTo>
                <a:cubicBezTo>
                  <a:pt x="2089206" y="1900088"/>
                  <a:pt x="2200377" y="1894703"/>
                  <a:pt x="2311588" y="1890584"/>
                </a:cubicBezTo>
                <a:cubicBezTo>
                  <a:pt x="2319826" y="1878227"/>
                  <a:pt x="2322513" y="1859029"/>
                  <a:pt x="2336302" y="1853514"/>
                </a:cubicBezTo>
                <a:cubicBezTo>
                  <a:pt x="2367135" y="1841181"/>
                  <a:pt x="2402176" y="1845037"/>
                  <a:pt x="2435156" y="1841157"/>
                </a:cubicBezTo>
                <a:lnTo>
                  <a:pt x="2546367" y="1828800"/>
                </a:lnTo>
                <a:cubicBezTo>
                  <a:pt x="2596943" y="1823476"/>
                  <a:pt x="2775272" y="1805543"/>
                  <a:pt x="2818215" y="1804087"/>
                </a:cubicBezTo>
                <a:cubicBezTo>
                  <a:pt x="3011737" y="1797527"/>
                  <a:pt x="3205394" y="1795849"/>
                  <a:pt x="3398983" y="1791730"/>
                </a:cubicBezTo>
                <a:cubicBezTo>
                  <a:pt x="3436053" y="1787611"/>
                  <a:pt x="3473024" y="1782471"/>
                  <a:pt x="3510194" y="1779373"/>
                </a:cubicBezTo>
                <a:cubicBezTo>
                  <a:pt x="3571901" y="1774231"/>
                  <a:pt x="3634003" y="1773854"/>
                  <a:pt x="3695545" y="1767016"/>
                </a:cubicBezTo>
                <a:cubicBezTo>
                  <a:pt x="3708490" y="1765578"/>
                  <a:pt x="3720419" y="1759233"/>
                  <a:pt x="3732615" y="1754660"/>
                </a:cubicBezTo>
                <a:cubicBezTo>
                  <a:pt x="3753384" y="1746872"/>
                  <a:pt x="3773553" y="1737526"/>
                  <a:pt x="3794399" y="1729946"/>
                </a:cubicBezTo>
                <a:cubicBezTo>
                  <a:pt x="3864028" y="1704626"/>
                  <a:pt x="3860787" y="1713193"/>
                  <a:pt x="3917967" y="1680519"/>
                </a:cubicBezTo>
                <a:cubicBezTo>
                  <a:pt x="3930861" y="1673151"/>
                  <a:pt x="3941080" y="1660881"/>
                  <a:pt x="3955037" y="1655806"/>
                </a:cubicBezTo>
                <a:cubicBezTo>
                  <a:pt x="3986958" y="1644199"/>
                  <a:pt x="4021669" y="1641833"/>
                  <a:pt x="4053891" y="1631092"/>
                </a:cubicBezTo>
                <a:cubicBezTo>
                  <a:pt x="4110886" y="1612093"/>
                  <a:pt x="4078189" y="1621289"/>
                  <a:pt x="4152745" y="1606379"/>
                </a:cubicBezTo>
                <a:cubicBezTo>
                  <a:pt x="4160983" y="1589903"/>
                  <a:pt x="4170618" y="1574055"/>
                  <a:pt x="4177459" y="1556952"/>
                </a:cubicBezTo>
                <a:cubicBezTo>
                  <a:pt x="4187134" y="1532765"/>
                  <a:pt x="4193934" y="1507525"/>
                  <a:pt x="4202172" y="1482811"/>
                </a:cubicBezTo>
                <a:cubicBezTo>
                  <a:pt x="4206291" y="1470454"/>
                  <a:pt x="4208704" y="1457391"/>
                  <a:pt x="4214529" y="1445741"/>
                </a:cubicBezTo>
                <a:lnTo>
                  <a:pt x="4239243" y="1396314"/>
                </a:lnTo>
                <a:cubicBezTo>
                  <a:pt x="4243362" y="1326292"/>
                  <a:pt x="4251599" y="1256392"/>
                  <a:pt x="4251599" y="1186249"/>
                </a:cubicBezTo>
                <a:cubicBezTo>
                  <a:pt x="4251599" y="1069476"/>
                  <a:pt x="4249241" y="926140"/>
                  <a:pt x="4226886" y="803189"/>
                </a:cubicBezTo>
                <a:cubicBezTo>
                  <a:pt x="4223848" y="786480"/>
                  <a:pt x="4218648" y="770238"/>
                  <a:pt x="4214529" y="753762"/>
                </a:cubicBezTo>
                <a:cubicBezTo>
                  <a:pt x="4197209" y="303452"/>
                  <a:pt x="4224005" y="558751"/>
                  <a:pt x="4189815" y="370703"/>
                </a:cubicBezTo>
                <a:cubicBezTo>
                  <a:pt x="4184391" y="340868"/>
                  <a:pt x="4180665" y="290618"/>
                  <a:pt x="4165102" y="259492"/>
                </a:cubicBezTo>
                <a:cubicBezTo>
                  <a:pt x="4151216" y="231722"/>
                  <a:pt x="4126741" y="204872"/>
                  <a:pt x="4103318" y="185352"/>
                </a:cubicBezTo>
                <a:cubicBezTo>
                  <a:pt x="4091909" y="175845"/>
                  <a:pt x="4078605" y="168876"/>
                  <a:pt x="4066248" y="160638"/>
                </a:cubicBezTo>
                <a:cubicBezTo>
                  <a:pt x="4058010" y="148281"/>
                  <a:pt x="4054128" y="131439"/>
                  <a:pt x="4041534" y="123568"/>
                </a:cubicBezTo>
                <a:cubicBezTo>
                  <a:pt x="4019443" y="109761"/>
                  <a:pt x="3992107" y="107092"/>
                  <a:pt x="3967394" y="98854"/>
                </a:cubicBezTo>
                <a:cubicBezTo>
                  <a:pt x="3955037" y="94735"/>
                  <a:pt x="3942960" y="89657"/>
                  <a:pt x="3930324" y="86498"/>
                </a:cubicBezTo>
                <a:cubicBezTo>
                  <a:pt x="3913848" y="82379"/>
                  <a:pt x="3897164" y="79021"/>
                  <a:pt x="3880897" y="74141"/>
                </a:cubicBezTo>
                <a:cubicBezTo>
                  <a:pt x="3855945" y="66655"/>
                  <a:pt x="3832029" y="55745"/>
                  <a:pt x="3806756" y="49427"/>
                </a:cubicBezTo>
                <a:cubicBezTo>
                  <a:pt x="3790280" y="45308"/>
                  <a:pt x="3774258" y="38425"/>
                  <a:pt x="3757329" y="37071"/>
                </a:cubicBezTo>
                <a:cubicBezTo>
                  <a:pt x="3671009" y="30166"/>
                  <a:pt x="3584334" y="28833"/>
                  <a:pt x="3497837" y="24714"/>
                </a:cubicBezTo>
                <a:cubicBezTo>
                  <a:pt x="3464886" y="20595"/>
                  <a:pt x="3431805" y="17407"/>
                  <a:pt x="3398983" y="12357"/>
                </a:cubicBezTo>
                <a:cubicBezTo>
                  <a:pt x="3378225" y="9163"/>
                  <a:pt x="3358202" y="0"/>
                  <a:pt x="3337199" y="0"/>
                </a:cubicBezTo>
                <a:cubicBezTo>
                  <a:pt x="3106491" y="0"/>
                  <a:pt x="2957873" y="11351"/>
                  <a:pt x="2744075" y="24714"/>
                </a:cubicBezTo>
                <a:lnTo>
                  <a:pt x="2657578" y="37071"/>
                </a:lnTo>
                <a:cubicBezTo>
                  <a:pt x="2620568" y="41697"/>
                  <a:pt x="2583338" y="44498"/>
                  <a:pt x="2546367" y="49427"/>
                </a:cubicBezTo>
                <a:cubicBezTo>
                  <a:pt x="2443362" y="63161"/>
                  <a:pt x="2503624" y="58611"/>
                  <a:pt x="2410443" y="74141"/>
                </a:cubicBezTo>
                <a:cubicBezTo>
                  <a:pt x="2381714" y="78929"/>
                  <a:pt x="2352674" y="81710"/>
                  <a:pt x="2323945" y="86498"/>
                </a:cubicBezTo>
                <a:cubicBezTo>
                  <a:pt x="2303228" y="89951"/>
                  <a:pt x="2282536" y="93760"/>
                  <a:pt x="2262161" y="98854"/>
                </a:cubicBezTo>
                <a:cubicBezTo>
                  <a:pt x="2249525" y="102013"/>
                  <a:pt x="2238042" y="109823"/>
                  <a:pt x="2225091" y="111211"/>
                </a:cubicBezTo>
                <a:cubicBezTo>
                  <a:pt x="2122377" y="122216"/>
                  <a:pt x="1916172" y="135925"/>
                  <a:pt x="1916172" y="135925"/>
                </a:cubicBezTo>
                <a:cubicBezTo>
                  <a:pt x="1591863" y="86030"/>
                  <a:pt x="1874848" y="122829"/>
                  <a:pt x="1335405" y="98854"/>
                </a:cubicBezTo>
                <a:cubicBezTo>
                  <a:pt x="1289955" y="96834"/>
                  <a:pt x="1244955" y="87855"/>
                  <a:pt x="1199480" y="86498"/>
                </a:cubicBezTo>
                <a:cubicBezTo>
                  <a:pt x="968887" y="79615"/>
                  <a:pt x="738161" y="78260"/>
                  <a:pt x="507502" y="74141"/>
                </a:cubicBezTo>
                <a:cubicBezTo>
                  <a:pt x="379485" y="80542"/>
                  <a:pt x="305574" y="72107"/>
                  <a:pt x="198583" y="98854"/>
                </a:cubicBezTo>
                <a:cubicBezTo>
                  <a:pt x="185947" y="102013"/>
                  <a:pt x="173870" y="107092"/>
                  <a:pt x="161513" y="111211"/>
                </a:cubicBezTo>
                <a:cubicBezTo>
                  <a:pt x="104861" y="196190"/>
                  <a:pt x="140264" y="175960"/>
                  <a:pt x="75015" y="197708"/>
                </a:cubicBezTo>
                <a:cubicBezTo>
                  <a:pt x="53542" y="262132"/>
                  <a:pt x="62659" y="221754"/>
                  <a:pt x="62659" y="321276"/>
                </a:cubicBezTo>
                <a:lnTo>
                  <a:pt x="62659" y="321276"/>
                </a:ln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altLang="zh-CN" sz="24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Propositional</a:t>
            </a:r>
          </a:p>
          <a:p>
            <a:pPr algn="l"/>
            <a:r>
              <a:rPr lang="en-US" altLang="zh-CN" sz="24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proofs</a:t>
            </a:r>
            <a:endParaRPr lang="zh-CN" altLang="en-US" sz="2400" b="1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164227" y="2247174"/>
            <a:ext cx="2328229" cy="1385712"/>
          </a:xfrm>
          <a:custGeom>
            <a:avLst/>
            <a:gdLst>
              <a:gd name="connsiteX0" fmla="*/ 284206 w 2328229"/>
              <a:gd name="connsiteY0" fmla="*/ 1262145 h 1385712"/>
              <a:gd name="connsiteX1" fmla="*/ 284206 w 2328229"/>
              <a:gd name="connsiteY1" fmla="*/ 1262145 h 1385712"/>
              <a:gd name="connsiteX2" fmla="*/ 172995 w 2328229"/>
              <a:gd name="connsiteY2" fmla="*/ 1237431 h 1385712"/>
              <a:gd name="connsiteX3" fmla="*/ 135925 w 2328229"/>
              <a:gd name="connsiteY3" fmla="*/ 1225075 h 1385712"/>
              <a:gd name="connsiteX4" fmla="*/ 74141 w 2328229"/>
              <a:gd name="connsiteY4" fmla="*/ 1175648 h 1385712"/>
              <a:gd name="connsiteX5" fmla="*/ 12357 w 2328229"/>
              <a:gd name="connsiteY5" fmla="*/ 1101507 h 1385712"/>
              <a:gd name="connsiteX6" fmla="*/ 0 w 2328229"/>
              <a:gd name="connsiteY6" fmla="*/ 1064437 h 1385712"/>
              <a:gd name="connsiteX7" fmla="*/ 24714 w 2328229"/>
              <a:gd name="connsiteY7" fmla="*/ 879085 h 1385712"/>
              <a:gd name="connsiteX8" fmla="*/ 37071 w 2328229"/>
              <a:gd name="connsiteY8" fmla="*/ 842015 h 1385712"/>
              <a:gd name="connsiteX9" fmla="*/ 74141 w 2328229"/>
              <a:gd name="connsiteY9" fmla="*/ 829658 h 1385712"/>
              <a:gd name="connsiteX10" fmla="*/ 160638 w 2328229"/>
              <a:gd name="connsiteY10" fmla="*/ 730804 h 1385712"/>
              <a:gd name="connsiteX11" fmla="*/ 172995 w 2328229"/>
              <a:gd name="connsiteY11" fmla="*/ 681377 h 1385712"/>
              <a:gd name="connsiteX12" fmla="*/ 197708 w 2328229"/>
              <a:gd name="connsiteY12" fmla="*/ 644307 h 1385712"/>
              <a:gd name="connsiteX13" fmla="*/ 259492 w 2328229"/>
              <a:gd name="connsiteY13" fmla="*/ 557810 h 1385712"/>
              <a:gd name="connsiteX14" fmla="*/ 284206 w 2328229"/>
              <a:gd name="connsiteY14" fmla="*/ 508383 h 1385712"/>
              <a:gd name="connsiteX15" fmla="*/ 296562 w 2328229"/>
              <a:gd name="connsiteY15" fmla="*/ 471312 h 1385712"/>
              <a:gd name="connsiteX16" fmla="*/ 321276 w 2328229"/>
              <a:gd name="connsiteY16" fmla="*/ 434242 h 1385712"/>
              <a:gd name="connsiteX17" fmla="*/ 333633 w 2328229"/>
              <a:gd name="connsiteY17" fmla="*/ 397172 h 1385712"/>
              <a:gd name="connsiteX18" fmla="*/ 358346 w 2328229"/>
              <a:gd name="connsiteY18" fmla="*/ 360102 h 1385712"/>
              <a:gd name="connsiteX19" fmla="*/ 370703 w 2328229"/>
              <a:gd name="connsiteY19" fmla="*/ 323031 h 1385712"/>
              <a:gd name="connsiteX20" fmla="*/ 457200 w 2328229"/>
              <a:gd name="connsiteY20" fmla="*/ 285961 h 1385712"/>
              <a:gd name="connsiteX21" fmla="*/ 494271 w 2328229"/>
              <a:gd name="connsiteY21" fmla="*/ 236534 h 1385712"/>
              <a:gd name="connsiteX22" fmla="*/ 531341 w 2328229"/>
              <a:gd name="connsiteY22" fmla="*/ 224177 h 1385712"/>
              <a:gd name="connsiteX23" fmla="*/ 691979 w 2328229"/>
              <a:gd name="connsiteY23" fmla="*/ 162394 h 1385712"/>
              <a:gd name="connsiteX24" fmla="*/ 766119 w 2328229"/>
              <a:gd name="connsiteY24" fmla="*/ 137680 h 1385712"/>
              <a:gd name="connsiteX25" fmla="*/ 803189 w 2328229"/>
              <a:gd name="connsiteY25" fmla="*/ 125323 h 1385712"/>
              <a:gd name="connsiteX26" fmla="*/ 976184 w 2328229"/>
              <a:gd name="connsiteY26" fmla="*/ 100610 h 1385712"/>
              <a:gd name="connsiteX27" fmla="*/ 1099752 w 2328229"/>
              <a:gd name="connsiteY27" fmla="*/ 63540 h 1385712"/>
              <a:gd name="connsiteX28" fmla="*/ 1210962 w 2328229"/>
              <a:gd name="connsiteY28" fmla="*/ 51183 h 1385712"/>
              <a:gd name="connsiteX29" fmla="*/ 1371600 w 2328229"/>
              <a:gd name="connsiteY29" fmla="*/ 26469 h 1385712"/>
              <a:gd name="connsiteX30" fmla="*/ 1495168 w 2328229"/>
              <a:gd name="connsiteY30" fmla="*/ 14112 h 1385712"/>
              <a:gd name="connsiteX31" fmla="*/ 1544595 w 2328229"/>
              <a:gd name="connsiteY31" fmla="*/ 1756 h 1385712"/>
              <a:gd name="connsiteX32" fmla="*/ 1915298 w 2328229"/>
              <a:gd name="connsiteY32" fmla="*/ 26469 h 1385712"/>
              <a:gd name="connsiteX33" fmla="*/ 2026508 w 2328229"/>
              <a:gd name="connsiteY33" fmla="*/ 75896 h 1385712"/>
              <a:gd name="connsiteX34" fmla="*/ 2075935 w 2328229"/>
              <a:gd name="connsiteY34" fmla="*/ 125323 h 1385712"/>
              <a:gd name="connsiteX35" fmla="*/ 2174789 w 2328229"/>
              <a:gd name="connsiteY35" fmla="*/ 199464 h 1385712"/>
              <a:gd name="connsiteX36" fmla="*/ 2211860 w 2328229"/>
              <a:gd name="connsiteY36" fmla="*/ 248891 h 1385712"/>
              <a:gd name="connsiteX37" fmla="*/ 2248930 w 2328229"/>
              <a:gd name="connsiteY37" fmla="*/ 335388 h 1385712"/>
              <a:gd name="connsiteX38" fmla="*/ 2261287 w 2328229"/>
              <a:gd name="connsiteY38" fmla="*/ 397172 h 1385712"/>
              <a:gd name="connsiteX39" fmla="*/ 2286000 w 2328229"/>
              <a:gd name="connsiteY39" fmla="*/ 471312 h 1385712"/>
              <a:gd name="connsiteX40" fmla="*/ 2310714 w 2328229"/>
              <a:gd name="connsiteY40" fmla="*/ 582523 h 1385712"/>
              <a:gd name="connsiteX41" fmla="*/ 2286000 w 2328229"/>
              <a:gd name="connsiteY41" fmla="*/ 903799 h 1385712"/>
              <a:gd name="connsiteX42" fmla="*/ 2224217 w 2328229"/>
              <a:gd name="connsiteY42" fmla="*/ 1002653 h 1385712"/>
              <a:gd name="connsiteX43" fmla="*/ 2174789 w 2328229"/>
              <a:gd name="connsiteY43" fmla="*/ 1076794 h 1385712"/>
              <a:gd name="connsiteX44" fmla="*/ 2150076 w 2328229"/>
              <a:gd name="connsiteY44" fmla="*/ 1113864 h 1385712"/>
              <a:gd name="connsiteX45" fmla="*/ 2063579 w 2328229"/>
              <a:gd name="connsiteY45" fmla="*/ 1150934 h 1385712"/>
              <a:gd name="connsiteX46" fmla="*/ 1989438 w 2328229"/>
              <a:gd name="connsiteY46" fmla="*/ 1175648 h 1385712"/>
              <a:gd name="connsiteX47" fmla="*/ 1952368 w 2328229"/>
              <a:gd name="connsiteY47" fmla="*/ 1188004 h 1385712"/>
              <a:gd name="connsiteX48" fmla="*/ 1692876 w 2328229"/>
              <a:gd name="connsiteY48" fmla="*/ 1200361 h 1385712"/>
              <a:gd name="connsiteX49" fmla="*/ 1631092 w 2328229"/>
              <a:gd name="connsiteY49" fmla="*/ 1212718 h 1385712"/>
              <a:gd name="connsiteX50" fmla="*/ 1556952 w 2328229"/>
              <a:gd name="connsiteY50" fmla="*/ 1225075 h 1385712"/>
              <a:gd name="connsiteX51" fmla="*/ 1519881 w 2328229"/>
              <a:gd name="connsiteY51" fmla="*/ 1237431 h 1385712"/>
              <a:gd name="connsiteX52" fmla="*/ 1371600 w 2328229"/>
              <a:gd name="connsiteY52" fmla="*/ 1249788 h 1385712"/>
              <a:gd name="connsiteX53" fmla="*/ 1272746 w 2328229"/>
              <a:gd name="connsiteY53" fmla="*/ 1262145 h 1385712"/>
              <a:gd name="connsiteX54" fmla="*/ 1223319 w 2328229"/>
              <a:gd name="connsiteY54" fmla="*/ 1299215 h 1385712"/>
              <a:gd name="connsiteX55" fmla="*/ 1149179 w 2328229"/>
              <a:gd name="connsiteY55" fmla="*/ 1323929 h 1385712"/>
              <a:gd name="connsiteX56" fmla="*/ 1112108 w 2328229"/>
              <a:gd name="connsiteY56" fmla="*/ 1348642 h 1385712"/>
              <a:gd name="connsiteX57" fmla="*/ 1025611 w 2328229"/>
              <a:gd name="connsiteY57" fmla="*/ 1360999 h 1385712"/>
              <a:gd name="connsiteX58" fmla="*/ 976184 w 2328229"/>
              <a:gd name="connsiteY58" fmla="*/ 1373356 h 1385712"/>
              <a:gd name="connsiteX59" fmla="*/ 914400 w 2328229"/>
              <a:gd name="connsiteY59" fmla="*/ 1385712 h 1385712"/>
              <a:gd name="connsiteX60" fmla="*/ 778476 w 2328229"/>
              <a:gd name="connsiteY60" fmla="*/ 1348642 h 1385712"/>
              <a:gd name="connsiteX61" fmla="*/ 741406 w 2328229"/>
              <a:gd name="connsiteY61" fmla="*/ 1311572 h 1385712"/>
              <a:gd name="connsiteX62" fmla="*/ 556054 w 2328229"/>
              <a:gd name="connsiteY62" fmla="*/ 1323929 h 1385712"/>
              <a:gd name="connsiteX63" fmla="*/ 518984 w 2328229"/>
              <a:gd name="connsiteY63" fmla="*/ 1336285 h 1385712"/>
              <a:gd name="connsiteX64" fmla="*/ 345989 w 2328229"/>
              <a:gd name="connsiteY64" fmla="*/ 1323929 h 1385712"/>
              <a:gd name="connsiteX65" fmla="*/ 271849 w 2328229"/>
              <a:gd name="connsiteY65" fmla="*/ 1274502 h 1385712"/>
              <a:gd name="connsiteX66" fmla="*/ 234779 w 2328229"/>
              <a:gd name="connsiteY66" fmla="*/ 1237431 h 1385712"/>
              <a:gd name="connsiteX67" fmla="*/ 234779 w 2328229"/>
              <a:gd name="connsiteY67" fmla="*/ 1212718 h 1385712"/>
              <a:gd name="connsiteX68" fmla="*/ 234779 w 2328229"/>
              <a:gd name="connsiteY68" fmla="*/ 1212718 h 1385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328229" h="1385712">
                <a:moveTo>
                  <a:pt x="284206" y="1262145"/>
                </a:moveTo>
                <a:lnTo>
                  <a:pt x="284206" y="1262145"/>
                </a:lnTo>
                <a:cubicBezTo>
                  <a:pt x="247136" y="1253907"/>
                  <a:pt x="209836" y="1246641"/>
                  <a:pt x="172995" y="1237431"/>
                </a:cubicBezTo>
                <a:cubicBezTo>
                  <a:pt x="160359" y="1234272"/>
                  <a:pt x="146096" y="1233212"/>
                  <a:pt x="135925" y="1225075"/>
                </a:cubicBezTo>
                <a:cubicBezTo>
                  <a:pt x="56079" y="1161198"/>
                  <a:pt x="167316" y="1206705"/>
                  <a:pt x="74141" y="1175648"/>
                </a:cubicBezTo>
                <a:cubicBezTo>
                  <a:pt x="46815" y="1148321"/>
                  <a:pt x="29560" y="1135912"/>
                  <a:pt x="12357" y="1101507"/>
                </a:cubicBezTo>
                <a:cubicBezTo>
                  <a:pt x="6532" y="1089857"/>
                  <a:pt x="4119" y="1076794"/>
                  <a:pt x="0" y="1064437"/>
                </a:cubicBezTo>
                <a:cubicBezTo>
                  <a:pt x="9717" y="957552"/>
                  <a:pt x="2882" y="955495"/>
                  <a:pt x="24714" y="879085"/>
                </a:cubicBezTo>
                <a:cubicBezTo>
                  <a:pt x="28292" y="866561"/>
                  <a:pt x="27861" y="851225"/>
                  <a:pt x="37071" y="842015"/>
                </a:cubicBezTo>
                <a:cubicBezTo>
                  <a:pt x="46281" y="832805"/>
                  <a:pt x="61784" y="833777"/>
                  <a:pt x="74141" y="829658"/>
                </a:cubicBezTo>
                <a:cubicBezTo>
                  <a:pt x="131806" y="743161"/>
                  <a:pt x="98855" y="771994"/>
                  <a:pt x="160638" y="730804"/>
                </a:cubicBezTo>
                <a:cubicBezTo>
                  <a:pt x="164757" y="714328"/>
                  <a:pt x="166305" y="696987"/>
                  <a:pt x="172995" y="681377"/>
                </a:cubicBezTo>
                <a:cubicBezTo>
                  <a:pt x="178845" y="667727"/>
                  <a:pt x="189076" y="656392"/>
                  <a:pt x="197708" y="644307"/>
                </a:cubicBezTo>
                <a:cubicBezTo>
                  <a:pt x="216659" y="617776"/>
                  <a:pt x="242847" y="586939"/>
                  <a:pt x="259492" y="557810"/>
                </a:cubicBezTo>
                <a:cubicBezTo>
                  <a:pt x="268631" y="541817"/>
                  <a:pt x="276950" y="525314"/>
                  <a:pt x="284206" y="508383"/>
                </a:cubicBezTo>
                <a:cubicBezTo>
                  <a:pt x="289337" y="496411"/>
                  <a:pt x="290737" y="482962"/>
                  <a:pt x="296562" y="471312"/>
                </a:cubicBezTo>
                <a:cubicBezTo>
                  <a:pt x="303203" y="458029"/>
                  <a:pt x="314634" y="447525"/>
                  <a:pt x="321276" y="434242"/>
                </a:cubicBezTo>
                <a:cubicBezTo>
                  <a:pt x="327101" y="422592"/>
                  <a:pt x="327808" y="408822"/>
                  <a:pt x="333633" y="397172"/>
                </a:cubicBezTo>
                <a:cubicBezTo>
                  <a:pt x="340274" y="383889"/>
                  <a:pt x="351705" y="373385"/>
                  <a:pt x="358346" y="360102"/>
                </a:cubicBezTo>
                <a:cubicBezTo>
                  <a:pt x="364171" y="348452"/>
                  <a:pt x="361493" y="332241"/>
                  <a:pt x="370703" y="323031"/>
                </a:cubicBezTo>
                <a:cubicBezTo>
                  <a:pt x="385971" y="307763"/>
                  <a:pt x="435047" y="293345"/>
                  <a:pt x="457200" y="285961"/>
                </a:cubicBezTo>
                <a:cubicBezTo>
                  <a:pt x="469557" y="269485"/>
                  <a:pt x="478450" y="249718"/>
                  <a:pt x="494271" y="236534"/>
                </a:cubicBezTo>
                <a:cubicBezTo>
                  <a:pt x="504277" y="228196"/>
                  <a:pt x="519691" y="230002"/>
                  <a:pt x="531341" y="224177"/>
                </a:cubicBezTo>
                <a:cubicBezTo>
                  <a:pt x="719993" y="129851"/>
                  <a:pt x="431596" y="249191"/>
                  <a:pt x="691979" y="162394"/>
                </a:cubicBezTo>
                <a:lnTo>
                  <a:pt x="766119" y="137680"/>
                </a:lnTo>
                <a:cubicBezTo>
                  <a:pt x="778476" y="133561"/>
                  <a:pt x="790295" y="127165"/>
                  <a:pt x="803189" y="125323"/>
                </a:cubicBezTo>
                <a:lnTo>
                  <a:pt x="976184" y="100610"/>
                </a:lnTo>
                <a:cubicBezTo>
                  <a:pt x="1005062" y="90984"/>
                  <a:pt x="1065063" y="68877"/>
                  <a:pt x="1099752" y="63540"/>
                </a:cubicBezTo>
                <a:cubicBezTo>
                  <a:pt x="1136616" y="57869"/>
                  <a:pt x="1173991" y="56113"/>
                  <a:pt x="1210962" y="51183"/>
                </a:cubicBezTo>
                <a:cubicBezTo>
                  <a:pt x="1378542" y="28839"/>
                  <a:pt x="1185077" y="48413"/>
                  <a:pt x="1371600" y="26469"/>
                </a:cubicBezTo>
                <a:cubicBezTo>
                  <a:pt x="1412711" y="21632"/>
                  <a:pt x="1453979" y="18231"/>
                  <a:pt x="1495168" y="14112"/>
                </a:cubicBezTo>
                <a:cubicBezTo>
                  <a:pt x="1511644" y="9993"/>
                  <a:pt x="1527612" y="1756"/>
                  <a:pt x="1544595" y="1756"/>
                </a:cubicBezTo>
                <a:cubicBezTo>
                  <a:pt x="1830808" y="1756"/>
                  <a:pt x="1770145" y="-9820"/>
                  <a:pt x="1915298" y="26469"/>
                </a:cubicBezTo>
                <a:cubicBezTo>
                  <a:pt x="2012572" y="123746"/>
                  <a:pt x="1874215" y="-250"/>
                  <a:pt x="2026508" y="75896"/>
                </a:cubicBezTo>
                <a:cubicBezTo>
                  <a:pt x="2047348" y="86316"/>
                  <a:pt x="2057543" y="111018"/>
                  <a:pt x="2075935" y="125323"/>
                </a:cubicBezTo>
                <a:cubicBezTo>
                  <a:pt x="2155961" y="187566"/>
                  <a:pt x="2118366" y="133638"/>
                  <a:pt x="2174789" y="199464"/>
                </a:cubicBezTo>
                <a:cubicBezTo>
                  <a:pt x="2188192" y="215101"/>
                  <a:pt x="2200945" y="231427"/>
                  <a:pt x="2211860" y="248891"/>
                </a:cubicBezTo>
                <a:cubicBezTo>
                  <a:pt x="2226593" y="272464"/>
                  <a:pt x="2241923" y="307362"/>
                  <a:pt x="2248930" y="335388"/>
                </a:cubicBezTo>
                <a:cubicBezTo>
                  <a:pt x="2254024" y="355763"/>
                  <a:pt x="2255761" y="376910"/>
                  <a:pt x="2261287" y="397172"/>
                </a:cubicBezTo>
                <a:cubicBezTo>
                  <a:pt x="2268141" y="422304"/>
                  <a:pt x="2281717" y="445616"/>
                  <a:pt x="2286000" y="471312"/>
                </a:cubicBezTo>
                <a:cubicBezTo>
                  <a:pt x="2300498" y="558301"/>
                  <a:pt x="2290434" y="521684"/>
                  <a:pt x="2310714" y="582523"/>
                </a:cubicBezTo>
                <a:cubicBezTo>
                  <a:pt x="2325856" y="688519"/>
                  <a:pt x="2350517" y="800571"/>
                  <a:pt x="2286000" y="903799"/>
                </a:cubicBezTo>
                <a:cubicBezTo>
                  <a:pt x="2265406" y="936750"/>
                  <a:pt x="2245079" y="969870"/>
                  <a:pt x="2224217" y="1002653"/>
                </a:cubicBezTo>
                <a:cubicBezTo>
                  <a:pt x="2208271" y="1027712"/>
                  <a:pt x="2191265" y="1052080"/>
                  <a:pt x="2174789" y="1076794"/>
                </a:cubicBezTo>
                <a:cubicBezTo>
                  <a:pt x="2166551" y="1089151"/>
                  <a:pt x="2164165" y="1109168"/>
                  <a:pt x="2150076" y="1113864"/>
                </a:cubicBezTo>
                <a:cubicBezTo>
                  <a:pt x="2030744" y="1153642"/>
                  <a:pt x="2216278" y="1089854"/>
                  <a:pt x="2063579" y="1150934"/>
                </a:cubicBezTo>
                <a:cubicBezTo>
                  <a:pt x="2039392" y="1160609"/>
                  <a:pt x="2014152" y="1167410"/>
                  <a:pt x="1989438" y="1175648"/>
                </a:cubicBezTo>
                <a:cubicBezTo>
                  <a:pt x="1977081" y="1179767"/>
                  <a:pt x="1965378" y="1187384"/>
                  <a:pt x="1952368" y="1188004"/>
                </a:cubicBezTo>
                <a:lnTo>
                  <a:pt x="1692876" y="1200361"/>
                </a:lnTo>
                <a:lnTo>
                  <a:pt x="1631092" y="1212718"/>
                </a:lnTo>
                <a:cubicBezTo>
                  <a:pt x="1606442" y="1217200"/>
                  <a:pt x="1581410" y="1219640"/>
                  <a:pt x="1556952" y="1225075"/>
                </a:cubicBezTo>
                <a:cubicBezTo>
                  <a:pt x="1544237" y="1227901"/>
                  <a:pt x="1532792" y="1235710"/>
                  <a:pt x="1519881" y="1237431"/>
                </a:cubicBezTo>
                <a:cubicBezTo>
                  <a:pt x="1470718" y="1243986"/>
                  <a:pt x="1420952" y="1244853"/>
                  <a:pt x="1371600" y="1249788"/>
                </a:cubicBezTo>
                <a:cubicBezTo>
                  <a:pt x="1338557" y="1253092"/>
                  <a:pt x="1305697" y="1258026"/>
                  <a:pt x="1272746" y="1262145"/>
                </a:cubicBezTo>
                <a:cubicBezTo>
                  <a:pt x="1256270" y="1274502"/>
                  <a:pt x="1241739" y="1290005"/>
                  <a:pt x="1223319" y="1299215"/>
                </a:cubicBezTo>
                <a:cubicBezTo>
                  <a:pt x="1200019" y="1310865"/>
                  <a:pt x="1170854" y="1309479"/>
                  <a:pt x="1149179" y="1323929"/>
                </a:cubicBezTo>
                <a:cubicBezTo>
                  <a:pt x="1136822" y="1332167"/>
                  <a:pt x="1126333" y="1344375"/>
                  <a:pt x="1112108" y="1348642"/>
                </a:cubicBezTo>
                <a:cubicBezTo>
                  <a:pt x="1084211" y="1357011"/>
                  <a:pt x="1054266" y="1355789"/>
                  <a:pt x="1025611" y="1360999"/>
                </a:cubicBezTo>
                <a:cubicBezTo>
                  <a:pt x="1008902" y="1364037"/>
                  <a:pt x="992762" y="1369672"/>
                  <a:pt x="976184" y="1373356"/>
                </a:cubicBezTo>
                <a:cubicBezTo>
                  <a:pt x="955682" y="1377912"/>
                  <a:pt x="934995" y="1381593"/>
                  <a:pt x="914400" y="1385712"/>
                </a:cubicBezTo>
                <a:cubicBezTo>
                  <a:pt x="854418" y="1377144"/>
                  <a:pt x="825651" y="1382338"/>
                  <a:pt x="778476" y="1348642"/>
                </a:cubicBezTo>
                <a:cubicBezTo>
                  <a:pt x="764256" y="1338485"/>
                  <a:pt x="753763" y="1323929"/>
                  <a:pt x="741406" y="1311572"/>
                </a:cubicBezTo>
                <a:cubicBezTo>
                  <a:pt x="679622" y="1315691"/>
                  <a:pt x="617596" y="1317091"/>
                  <a:pt x="556054" y="1323929"/>
                </a:cubicBezTo>
                <a:cubicBezTo>
                  <a:pt x="543109" y="1325367"/>
                  <a:pt x="532009" y="1336285"/>
                  <a:pt x="518984" y="1336285"/>
                </a:cubicBezTo>
                <a:cubicBezTo>
                  <a:pt x="461172" y="1336285"/>
                  <a:pt x="403654" y="1328048"/>
                  <a:pt x="345989" y="1323929"/>
                </a:cubicBezTo>
                <a:cubicBezTo>
                  <a:pt x="321276" y="1307453"/>
                  <a:pt x="288325" y="1299215"/>
                  <a:pt x="271849" y="1274502"/>
                </a:cubicBezTo>
                <a:cubicBezTo>
                  <a:pt x="244850" y="1234004"/>
                  <a:pt x="261986" y="1237431"/>
                  <a:pt x="234779" y="1237431"/>
                </a:cubicBezTo>
                <a:lnTo>
                  <a:pt x="234779" y="1212718"/>
                </a:lnTo>
                <a:lnTo>
                  <a:pt x="234779" y="1212718"/>
                </a:lnTo>
              </a:path>
            </a:pathLst>
          </a:custGeom>
          <a:solidFill>
            <a:schemeClr val="accent2">
              <a:lumMod val="90000"/>
            </a:schemeClr>
          </a:solidFill>
          <a:ln w="3175" cap="flat" cmpd="sng" algn="ctr">
            <a:solidFill>
              <a:srgbClr val="D0D50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   Arithmetic proofs (</a:t>
            </a:r>
            <a:r>
              <a:rPr lang="en-US" altLang="zh-CN" sz="20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over</a:t>
            </a:r>
            <a:r>
              <a:rPr lang="en-US" altLang="zh-CN" sz="20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GF(2)</a:t>
            </a:r>
            <a:r>
              <a:rPr lang="en-US" altLang="zh-CN" sz="20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endParaRPr lang="zh-CN" altLang="en-US" sz="2000" b="1" dirty="0">
              <a:solidFill>
                <a:srgbClr val="00206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180" y="4207328"/>
            <a:ext cx="5659794" cy="481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027" y="5210309"/>
            <a:ext cx="71501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>
            <a:stCxn id="14338" idx="2"/>
            <a:endCxn id="14339" idx="0"/>
          </p:cNvCxnSpPr>
          <p:nvPr/>
        </p:nvCxnSpPr>
        <p:spPr bwMode="auto">
          <a:xfrm>
            <a:off x="4775077" y="4689012"/>
            <a:ext cx="0" cy="521297"/>
          </a:xfrm>
          <a:prstGeom prst="straightConnector1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Construction of proofs 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0145" y="1285688"/>
            <a:ext cx="7843838" cy="452437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Construct circuits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w/ division gates </a:t>
            </a:r>
            <a:r>
              <a:rPr lang="en-US" altLang="zh-CN" sz="32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for</a:t>
            </a:r>
            <a:r>
              <a:rPr lang="en-US" altLang="zh-CN" sz="3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inverse and determinant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in block forms 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(gives poly-size circuits): </a:t>
            </a:r>
            <a:endParaRPr lang="en-US" altLang="zh-CN" sz="28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algn="r"/>
            <a:endParaRPr lang="en-US" altLang="zh-CN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endParaRPr lang="en-US" altLang="zh-CN" sz="2400" b="0" dirty="0" smtClean="0">
              <a:solidFill>
                <a:srgbClr val="7030A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423" y="2999117"/>
            <a:ext cx="2608897" cy="1029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297179" y="4130040"/>
            <a:ext cx="8609771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4" y="5575527"/>
            <a:ext cx="51625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4" y="4345939"/>
            <a:ext cx="8128635" cy="103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995" y="3167062"/>
            <a:ext cx="3705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521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Construction of proofs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099" y="1423988"/>
            <a:ext cx="8161982" cy="4524375"/>
          </a:xfrm>
        </p:spPr>
        <p:txBody>
          <a:bodyPr/>
          <a:lstStyle/>
          <a:p>
            <a:pPr marL="0" indent="0">
              <a:buNone/>
            </a:pPr>
            <a:endParaRPr lang="en-US" altLang="zh-CN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4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Prove statement about </a:t>
            </a: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X</a:t>
            </a:r>
            <a:r>
              <a:rPr lang="en-US" altLang="zh-CN" sz="4800" baseline="300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-1</a:t>
            </a:r>
            <a:r>
              <a:rPr lang="en-US" altLang="zh-CN" sz="4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 and </a:t>
            </a: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</a:t>
            </a:r>
            <a:r>
              <a:rPr lang="en-US" altLang="zh-CN" sz="4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 where:</a:t>
            </a:r>
          </a:p>
          <a:p>
            <a:pPr marL="0" indent="0">
              <a:buNone/>
            </a:pPr>
            <a:r>
              <a:rPr lang="en-US" altLang="zh-CN" sz="48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1. </a:t>
            </a:r>
            <a:r>
              <a:rPr lang="en-US" altLang="zh-CN" sz="48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Divisions gates</a:t>
            </a: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allowed</a:t>
            </a:r>
          </a:p>
          <a:p>
            <a:pPr marL="0" indent="0">
              <a:buNone/>
            </a:pPr>
            <a:r>
              <a:rPr lang="en-US" altLang="zh-CN" sz="4800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2.</a:t>
            </a: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Circuits have </a:t>
            </a:r>
            <a:r>
              <a:rPr lang="en-US" altLang="zh-CN" sz="48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no depth bound</a:t>
            </a:r>
            <a:endParaRPr lang="zh-CN" altLang="en-US" sz="4800" dirty="0" smtClean="0">
              <a:solidFill>
                <a:srgbClr val="0606C8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 bwMode="auto">
          <a:xfrm flipV="1">
            <a:off x="133815" y="1056640"/>
            <a:ext cx="8705385" cy="4719690"/>
          </a:xfrm>
          <a:prstGeom prst="triangle">
            <a:avLst>
              <a:gd name="adj" fmla="val 99283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" name="Freeform 1"/>
          <p:cNvSpPr/>
          <p:nvPr/>
        </p:nvSpPr>
        <p:spPr bwMode="auto">
          <a:xfrm>
            <a:off x="33454" y="1037063"/>
            <a:ext cx="8764858" cy="4850781"/>
          </a:xfrm>
          <a:custGeom>
            <a:avLst/>
            <a:gdLst>
              <a:gd name="connsiteX0" fmla="*/ 122663 w 8764858"/>
              <a:gd name="connsiteY0" fmla="*/ 0 h 4850781"/>
              <a:gd name="connsiteX1" fmla="*/ 100361 w 8764858"/>
              <a:gd name="connsiteY1" fmla="*/ 55757 h 4850781"/>
              <a:gd name="connsiteX2" fmla="*/ 89209 w 8764858"/>
              <a:gd name="connsiteY2" fmla="*/ 89210 h 4850781"/>
              <a:gd name="connsiteX3" fmla="*/ 66907 w 8764858"/>
              <a:gd name="connsiteY3" fmla="*/ 122664 h 4850781"/>
              <a:gd name="connsiteX4" fmla="*/ 33453 w 8764858"/>
              <a:gd name="connsiteY4" fmla="*/ 245327 h 4850781"/>
              <a:gd name="connsiteX5" fmla="*/ 22302 w 8764858"/>
              <a:gd name="connsiteY5" fmla="*/ 289932 h 4850781"/>
              <a:gd name="connsiteX6" fmla="*/ 11151 w 8764858"/>
              <a:gd name="connsiteY6" fmla="*/ 323386 h 4850781"/>
              <a:gd name="connsiteX7" fmla="*/ 0 w 8764858"/>
              <a:gd name="connsiteY7" fmla="*/ 379142 h 4850781"/>
              <a:gd name="connsiteX8" fmla="*/ 11151 w 8764858"/>
              <a:gd name="connsiteY8" fmla="*/ 635620 h 4850781"/>
              <a:gd name="connsiteX9" fmla="*/ 33453 w 8764858"/>
              <a:gd name="connsiteY9" fmla="*/ 769435 h 4850781"/>
              <a:gd name="connsiteX10" fmla="*/ 55756 w 8764858"/>
              <a:gd name="connsiteY10" fmla="*/ 802888 h 4850781"/>
              <a:gd name="connsiteX11" fmla="*/ 89209 w 8764858"/>
              <a:gd name="connsiteY11" fmla="*/ 880947 h 4850781"/>
              <a:gd name="connsiteX12" fmla="*/ 122663 w 8764858"/>
              <a:gd name="connsiteY12" fmla="*/ 992459 h 4850781"/>
              <a:gd name="connsiteX13" fmla="*/ 133814 w 8764858"/>
              <a:gd name="connsiteY13" fmla="*/ 1025913 h 4850781"/>
              <a:gd name="connsiteX14" fmla="*/ 144966 w 8764858"/>
              <a:gd name="connsiteY14" fmla="*/ 1427357 h 4850781"/>
              <a:gd name="connsiteX15" fmla="*/ 178419 w 8764858"/>
              <a:gd name="connsiteY15" fmla="*/ 1505415 h 4850781"/>
              <a:gd name="connsiteX16" fmla="*/ 200722 w 8764858"/>
              <a:gd name="connsiteY16" fmla="*/ 1583474 h 4850781"/>
              <a:gd name="connsiteX17" fmla="*/ 211873 w 8764858"/>
              <a:gd name="connsiteY17" fmla="*/ 1616927 h 4850781"/>
              <a:gd name="connsiteX18" fmla="*/ 223024 w 8764858"/>
              <a:gd name="connsiteY18" fmla="*/ 1661532 h 4850781"/>
              <a:gd name="connsiteX19" fmla="*/ 234175 w 8764858"/>
              <a:gd name="connsiteY19" fmla="*/ 1694986 h 4850781"/>
              <a:gd name="connsiteX20" fmla="*/ 256478 w 8764858"/>
              <a:gd name="connsiteY20" fmla="*/ 1717288 h 4850781"/>
              <a:gd name="connsiteX21" fmla="*/ 267629 w 8764858"/>
              <a:gd name="connsiteY21" fmla="*/ 1750742 h 4850781"/>
              <a:gd name="connsiteX22" fmla="*/ 278780 w 8764858"/>
              <a:gd name="connsiteY22" fmla="*/ 1795347 h 4850781"/>
              <a:gd name="connsiteX23" fmla="*/ 323385 w 8764858"/>
              <a:gd name="connsiteY23" fmla="*/ 1862254 h 4850781"/>
              <a:gd name="connsiteX24" fmla="*/ 334536 w 8764858"/>
              <a:gd name="connsiteY24" fmla="*/ 1895708 h 4850781"/>
              <a:gd name="connsiteX25" fmla="*/ 446048 w 8764858"/>
              <a:gd name="connsiteY25" fmla="*/ 2029522 h 4850781"/>
              <a:gd name="connsiteX26" fmla="*/ 468351 w 8764858"/>
              <a:gd name="connsiteY26" fmla="*/ 2051825 h 4850781"/>
              <a:gd name="connsiteX27" fmla="*/ 557561 w 8764858"/>
              <a:gd name="connsiteY27" fmla="*/ 2107581 h 4850781"/>
              <a:gd name="connsiteX28" fmla="*/ 602166 w 8764858"/>
              <a:gd name="connsiteY28" fmla="*/ 2141035 h 4850781"/>
              <a:gd name="connsiteX29" fmla="*/ 657922 w 8764858"/>
              <a:gd name="connsiteY29" fmla="*/ 2152186 h 4850781"/>
              <a:gd name="connsiteX30" fmla="*/ 691375 w 8764858"/>
              <a:gd name="connsiteY30" fmla="*/ 2163337 h 4850781"/>
              <a:gd name="connsiteX31" fmla="*/ 758283 w 8764858"/>
              <a:gd name="connsiteY31" fmla="*/ 2207942 h 4850781"/>
              <a:gd name="connsiteX32" fmla="*/ 802887 w 8764858"/>
              <a:gd name="connsiteY32" fmla="*/ 2241396 h 4850781"/>
              <a:gd name="connsiteX33" fmla="*/ 847492 w 8764858"/>
              <a:gd name="connsiteY33" fmla="*/ 2252547 h 4850781"/>
              <a:gd name="connsiteX34" fmla="*/ 914400 w 8764858"/>
              <a:gd name="connsiteY34" fmla="*/ 2286000 h 4850781"/>
              <a:gd name="connsiteX35" fmla="*/ 947853 w 8764858"/>
              <a:gd name="connsiteY35" fmla="*/ 2297152 h 4850781"/>
              <a:gd name="connsiteX36" fmla="*/ 992458 w 8764858"/>
              <a:gd name="connsiteY36" fmla="*/ 2319454 h 4850781"/>
              <a:gd name="connsiteX37" fmla="*/ 1148575 w 8764858"/>
              <a:gd name="connsiteY37" fmla="*/ 2352908 h 4850781"/>
              <a:gd name="connsiteX38" fmla="*/ 1226634 w 8764858"/>
              <a:gd name="connsiteY38" fmla="*/ 2375210 h 4850781"/>
              <a:gd name="connsiteX39" fmla="*/ 1650380 w 8764858"/>
              <a:gd name="connsiteY39" fmla="*/ 2419815 h 4850781"/>
              <a:gd name="connsiteX40" fmla="*/ 1761892 w 8764858"/>
              <a:gd name="connsiteY40" fmla="*/ 2430966 h 4850781"/>
              <a:gd name="connsiteX41" fmla="*/ 1862253 w 8764858"/>
              <a:gd name="connsiteY41" fmla="*/ 2442117 h 4850781"/>
              <a:gd name="connsiteX42" fmla="*/ 2564780 w 8764858"/>
              <a:gd name="connsiteY42" fmla="*/ 2475571 h 4850781"/>
              <a:gd name="connsiteX43" fmla="*/ 2665141 w 8764858"/>
              <a:gd name="connsiteY43" fmla="*/ 2497874 h 4850781"/>
              <a:gd name="connsiteX44" fmla="*/ 2743200 w 8764858"/>
              <a:gd name="connsiteY44" fmla="*/ 2531327 h 4850781"/>
              <a:gd name="connsiteX45" fmla="*/ 2854712 w 8764858"/>
              <a:gd name="connsiteY45" fmla="*/ 2575932 h 4850781"/>
              <a:gd name="connsiteX46" fmla="*/ 2888166 w 8764858"/>
              <a:gd name="connsiteY46" fmla="*/ 2598235 h 4850781"/>
              <a:gd name="connsiteX47" fmla="*/ 2932770 w 8764858"/>
              <a:gd name="connsiteY47" fmla="*/ 2620537 h 4850781"/>
              <a:gd name="connsiteX48" fmla="*/ 2988526 w 8764858"/>
              <a:gd name="connsiteY48" fmla="*/ 2665142 h 4850781"/>
              <a:gd name="connsiteX49" fmla="*/ 3077736 w 8764858"/>
              <a:gd name="connsiteY49" fmla="*/ 2709747 h 4850781"/>
              <a:gd name="connsiteX50" fmla="*/ 3111190 w 8764858"/>
              <a:gd name="connsiteY50" fmla="*/ 2743200 h 4850781"/>
              <a:gd name="connsiteX51" fmla="*/ 3178097 w 8764858"/>
              <a:gd name="connsiteY51" fmla="*/ 2787805 h 4850781"/>
              <a:gd name="connsiteX52" fmla="*/ 3245005 w 8764858"/>
              <a:gd name="connsiteY52" fmla="*/ 2832410 h 4850781"/>
              <a:gd name="connsiteX53" fmla="*/ 3267307 w 8764858"/>
              <a:gd name="connsiteY53" fmla="*/ 2865864 h 4850781"/>
              <a:gd name="connsiteX54" fmla="*/ 3311912 w 8764858"/>
              <a:gd name="connsiteY54" fmla="*/ 2899317 h 4850781"/>
              <a:gd name="connsiteX55" fmla="*/ 3345366 w 8764858"/>
              <a:gd name="connsiteY55" fmla="*/ 2921620 h 4850781"/>
              <a:gd name="connsiteX56" fmla="*/ 3389970 w 8764858"/>
              <a:gd name="connsiteY56" fmla="*/ 2955074 h 4850781"/>
              <a:gd name="connsiteX57" fmla="*/ 3423424 w 8764858"/>
              <a:gd name="connsiteY57" fmla="*/ 2977376 h 4850781"/>
              <a:gd name="connsiteX58" fmla="*/ 3456878 w 8764858"/>
              <a:gd name="connsiteY58" fmla="*/ 3010830 h 4850781"/>
              <a:gd name="connsiteX59" fmla="*/ 3568390 w 8764858"/>
              <a:gd name="connsiteY59" fmla="*/ 3088888 h 4850781"/>
              <a:gd name="connsiteX60" fmla="*/ 3601844 w 8764858"/>
              <a:gd name="connsiteY60" fmla="*/ 3111191 h 4850781"/>
              <a:gd name="connsiteX61" fmla="*/ 3646448 w 8764858"/>
              <a:gd name="connsiteY61" fmla="*/ 3144644 h 4850781"/>
              <a:gd name="connsiteX62" fmla="*/ 3668751 w 8764858"/>
              <a:gd name="connsiteY62" fmla="*/ 3166947 h 4850781"/>
              <a:gd name="connsiteX63" fmla="*/ 3713356 w 8764858"/>
              <a:gd name="connsiteY63" fmla="*/ 3189249 h 4850781"/>
              <a:gd name="connsiteX64" fmla="*/ 3769112 w 8764858"/>
              <a:gd name="connsiteY64" fmla="*/ 3222703 h 4850781"/>
              <a:gd name="connsiteX65" fmla="*/ 3847170 w 8764858"/>
              <a:gd name="connsiteY65" fmla="*/ 3267308 h 4850781"/>
              <a:gd name="connsiteX66" fmla="*/ 3936380 w 8764858"/>
              <a:gd name="connsiteY66" fmla="*/ 3345366 h 4850781"/>
              <a:gd name="connsiteX67" fmla="*/ 3980985 w 8764858"/>
              <a:gd name="connsiteY67" fmla="*/ 3389971 h 4850781"/>
              <a:gd name="connsiteX68" fmla="*/ 3992136 w 8764858"/>
              <a:gd name="connsiteY68" fmla="*/ 3423425 h 4850781"/>
              <a:gd name="connsiteX69" fmla="*/ 4025590 w 8764858"/>
              <a:gd name="connsiteY69" fmla="*/ 3434576 h 4850781"/>
              <a:gd name="connsiteX70" fmla="*/ 4059044 w 8764858"/>
              <a:gd name="connsiteY70" fmla="*/ 3456878 h 4850781"/>
              <a:gd name="connsiteX71" fmla="*/ 4103648 w 8764858"/>
              <a:gd name="connsiteY71" fmla="*/ 3479181 h 4850781"/>
              <a:gd name="connsiteX72" fmla="*/ 4137102 w 8764858"/>
              <a:gd name="connsiteY72" fmla="*/ 3501483 h 4850781"/>
              <a:gd name="connsiteX73" fmla="*/ 4159405 w 8764858"/>
              <a:gd name="connsiteY73" fmla="*/ 3523786 h 4850781"/>
              <a:gd name="connsiteX74" fmla="*/ 4192858 w 8764858"/>
              <a:gd name="connsiteY74" fmla="*/ 3534937 h 4850781"/>
              <a:gd name="connsiteX75" fmla="*/ 4293219 w 8764858"/>
              <a:gd name="connsiteY75" fmla="*/ 3590693 h 4850781"/>
              <a:gd name="connsiteX76" fmla="*/ 4348975 w 8764858"/>
              <a:gd name="connsiteY76" fmla="*/ 3624147 h 4850781"/>
              <a:gd name="connsiteX77" fmla="*/ 4393580 w 8764858"/>
              <a:gd name="connsiteY77" fmla="*/ 3668752 h 4850781"/>
              <a:gd name="connsiteX78" fmla="*/ 4415883 w 8764858"/>
              <a:gd name="connsiteY78" fmla="*/ 3691054 h 4850781"/>
              <a:gd name="connsiteX79" fmla="*/ 4438185 w 8764858"/>
              <a:gd name="connsiteY79" fmla="*/ 3713357 h 4850781"/>
              <a:gd name="connsiteX80" fmla="*/ 4471639 w 8764858"/>
              <a:gd name="connsiteY80" fmla="*/ 3724508 h 4850781"/>
              <a:gd name="connsiteX81" fmla="*/ 4527395 w 8764858"/>
              <a:gd name="connsiteY81" fmla="*/ 3769113 h 4850781"/>
              <a:gd name="connsiteX82" fmla="*/ 4594302 w 8764858"/>
              <a:gd name="connsiteY82" fmla="*/ 3813717 h 4850781"/>
              <a:gd name="connsiteX83" fmla="*/ 4683512 w 8764858"/>
              <a:gd name="connsiteY83" fmla="*/ 3858322 h 4850781"/>
              <a:gd name="connsiteX84" fmla="*/ 4783873 w 8764858"/>
              <a:gd name="connsiteY84" fmla="*/ 3891776 h 4850781"/>
              <a:gd name="connsiteX85" fmla="*/ 4850780 w 8764858"/>
              <a:gd name="connsiteY85" fmla="*/ 3914078 h 4850781"/>
              <a:gd name="connsiteX86" fmla="*/ 4917687 w 8764858"/>
              <a:gd name="connsiteY86" fmla="*/ 3925230 h 4850781"/>
              <a:gd name="connsiteX87" fmla="*/ 5129561 w 8764858"/>
              <a:gd name="connsiteY87" fmla="*/ 3947532 h 4850781"/>
              <a:gd name="connsiteX88" fmla="*/ 5397190 w 8764858"/>
              <a:gd name="connsiteY88" fmla="*/ 3958683 h 4850781"/>
              <a:gd name="connsiteX89" fmla="*/ 5531005 w 8764858"/>
              <a:gd name="connsiteY89" fmla="*/ 3969835 h 4850781"/>
              <a:gd name="connsiteX90" fmla="*/ 5575609 w 8764858"/>
              <a:gd name="connsiteY90" fmla="*/ 3980986 h 4850781"/>
              <a:gd name="connsiteX91" fmla="*/ 5776331 w 8764858"/>
              <a:gd name="connsiteY91" fmla="*/ 4025591 h 4850781"/>
              <a:gd name="connsiteX92" fmla="*/ 5820936 w 8764858"/>
              <a:gd name="connsiteY92" fmla="*/ 4036742 h 4850781"/>
              <a:gd name="connsiteX93" fmla="*/ 5865541 w 8764858"/>
              <a:gd name="connsiteY93" fmla="*/ 4047893 h 4850781"/>
              <a:gd name="connsiteX94" fmla="*/ 5932448 w 8764858"/>
              <a:gd name="connsiteY94" fmla="*/ 4070196 h 4850781"/>
              <a:gd name="connsiteX95" fmla="*/ 5965902 w 8764858"/>
              <a:gd name="connsiteY95" fmla="*/ 4081347 h 4850781"/>
              <a:gd name="connsiteX96" fmla="*/ 5999356 w 8764858"/>
              <a:gd name="connsiteY96" fmla="*/ 4092498 h 4850781"/>
              <a:gd name="connsiteX97" fmla="*/ 6043961 w 8764858"/>
              <a:gd name="connsiteY97" fmla="*/ 4114800 h 4850781"/>
              <a:gd name="connsiteX98" fmla="*/ 6077414 w 8764858"/>
              <a:gd name="connsiteY98" fmla="*/ 4137103 h 4850781"/>
              <a:gd name="connsiteX99" fmla="*/ 6110868 w 8764858"/>
              <a:gd name="connsiteY99" fmla="*/ 4148254 h 4850781"/>
              <a:gd name="connsiteX100" fmla="*/ 6200078 w 8764858"/>
              <a:gd name="connsiteY100" fmla="*/ 4215161 h 4850781"/>
              <a:gd name="connsiteX101" fmla="*/ 6255834 w 8764858"/>
              <a:gd name="connsiteY101" fmla="*/ 4237464 h 4850781"/>
              <a:gd name="connsiteX102" fmla="*/ 6300439 w 8764858"/>
              <a:gd name="connsiteY102" fmla="*/ 4282069 h 4850781"/>
              <a:gd name="connsiteX103" fmla="*/ 6478858 w 8764858"/>
              <a:gd name="connsiteY103" fmla="*/ 4393581 h 4850781"/>
              <a:gd name="connsiteX104" fmla="*/ 6534614 w 8764858"/>
              <a:gd name="connsiteY104" fmla="*/ 4427035 h 4850781"/>
              <a:gd name="connsiteX105" fmla="*/ 6634975 w 8764858"/>
              <a:gd name="connsiteY105" fmla="*/ 4460488 h 4850781"/>
              <a:gd name="connsiteX106" fmla="*/ 6757639 w 8764858"/>
              <a:gd name="connsiteY106" fmla="*/ 4505093 h 4850781"/>
              <a:gd name="connsiteX107" fmla="*/ 6791092 w 8764858"/>
              <a:gd name="connsiteY107" fmla="*/ 4516244 h 4850781"/>
              <a:gd name="connsiteX108" fmla="*/ 6880302 w 8764858"/>
              <a:gd name="connsiteY108" fmla="*/ 4538547 h 4850781"/>
              <a:gd name="connsiteX109" fmla="*/ 7047570 w 8764858"/>
              <a:gd name="connsiteY109" fmla="*/ 4549698 h 4850781"/>
              <a:gd name="connsiteX110" fmla="*/ 7348653 w 8764858"/>
              <a:gd name="connsiteY110" fmla="*/ 4572000 h 4850781"/>
              <a:gd name="connsiteX111" fmla="*/ 7716644 w 8764858"/>
              <a:gd name="connsiteY111" fmla="*/ 4583152 h 4850781"/>
              <a:gd name="connsiteX112" fmla="*/ 7761248 w 8764858"/>
              <a:gd name="connsiteY112" fmla="*/ 4605454 h 4850781"/>
              <a:gd name="connsiteX113" fmla="*/ 7817005 w 8764858"/>
              <a:gd name="connsiteY113" fmla="*/ 4616605 h 4850781"/>
              <a:gd name="connsiteX114" fmla="*/ 7839307 w 8764858"/>
              <a:gd name="connsiteY114" fmla="*/ 4638908 h 4850781"/>
              <a:gd name="connsiteX115" fmla="*/ 7950819 w 8764858"/>
              <a:gd name="connsiteY115" fmla="*/ 4694664 h 4850781"/>
              <a:gd name="connsiteX116" fmla="*/ 8028878 w 8764858"/>
              <a:gd name="connsiteY116" fmla="*/ 4739269 h 4850781"/>
              <a:gd name="connsiteX117" fmla="*/ 8129239 w 8764858"/>
              <a:gd name="connsiteY117" fmla="*/ 4795025 h 4850781"/>
              <a:gd name="connsiteX118" fmla="*/ 8218448 w 8764858"/>
              <a:gd name="connsiteY118" fmla="*/ 4828478 h 4850781"/>
              <a:gd name="connsiteX119" fmla="*/ 8318809 w 8764858"/>
              <a:gd name="connsiteY119" fmla="*/ 4850781 h 4850781"/>
              <a:gd name="connsiteX120" fmla="*/ 8419170 w 8764858"/>
              <a:gd name="connsiteY120" fmla="*/ 4839630 h 4850781"/>
              <a:gd name="connsiteX121" fmla="*/ 8486078 w 8764858"/>
              <a:gd name="connsiteY121" fmla="*/ 4817327 h 4850781"/>
              <a:gd name="connsiteX122" fmla="*/ 8530683 w 8764858"/>
              <a:gd name="connsiteY122" fmla="*/ 4806176 h 4850781"/>
              <a:gd name="connsiteX123" fmla="*/ 8575287 w 8764858"/>
              <a:gd name="connsiteY123" fmla="*/ 4783874 h 4850781"/>
              <a:gd name="connsiteX124" fmla="*/ 8664497 w 8764858"/>
              <a:gd name="connsiteY124" fmla="*/ 4761571 h 4850781"/>
              <a:gd name="connsiteX125" fmla="*/ 8697951 w 8764858"/>
              <a:gd name="connsiteY125" fmla="*/ 4739269 h 4850781"/>
              <a:gd name="connsiteX126" fmla="*/ 8764858 w 8764858"/>
              <a:gd name="connsiteY126" fmla="*/ 4728117 h 4850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8764858" h="4850781">
                <a:moveTo>
                  <a:pt x="122663" y="0"/>
                </a:moveTo>
                <a:cubicBezTo>
                  <a:pt x="115229" y="18586"/>
                  <a:pt x="107390" y="37014"/>
                  <a:pt x="100361" y="55757"/>
                </a:cubicBezTo>
                <a:cubicBezTo>
                  <a:pt x="96234" y="66763"/>
                  <a:pt x="94466" y="78697"/>
                  <a:pt x="89209" y="89210"/>
                </a:cubicBezTo>
                <a:cubicBezTo>
                  <a:pt x="83215" y="101197"/>
                  <a:pt x="72350" y="110417"/>
                  <a:pt x="66907" y="122664"/>
                </a:cubicBezTo>
                <a:cubicBezTo>
                  <a:pt x="43701" y="174878"/>
                  <a:pt x="45112" y="192861"/>
                  <a:pt x="33453" y="245327"/>
                </a:cubicBezTo>
                <a:cubicBezTo>
                  <a:pt x="30128" y="260288"/>
                  <a:pt x="26512" y="275196"/>
                  <a:pt x="22302" y="289932"/>
                </a:cubicBezTo>
                <a:cubicBezTo>
                  <a:pt x="19073" y="301234"/>
                  <a:pt x="14002" y="311982"/>
                  <a:pt x="11151" y="323386"/>
                </a:cubicBezTo>
                <a:cubicBezTo>
                  <a:pt x="6554" y="341774"/>
                  <a:pt x="3717" y="360557"/>
                  <a:pt x="0" y="379142"/>
                </a:cubicBezTo>
                <a:cubicBezTo>
                  <a:pt x="3717" y="464635"/>
                  <a:pt x="5813" y="550213"/>
                  <a:pt x="11151" y="635620"/>
                </a:cubicBezTo>
                <a:cubicBezTo>
                  <a:pt x="12917" y="663881"/>
                  <a:pt x="15389" y="733307"/>
                  <a:pt x="33453" y="769435"/>
                </a:cubicBezTo>
                <a:cubicBezTo>
                  <a:pt x="39447" y="781422"/>
                  <a:pt x="48322" y="791737"/>
                  <a:pt x="55756" y="802888"/>
                </a:cubicBezTo>
                <a:cubicBezTo>
                  <a:pt x="85252" y="920874"/>
                  <a:pt x="45206" y="781941"/>
                  <a:pt x="89209" y="880947"/>
                </a:cubicBezTo>
                <a:cubicBezTo>
                  <a:pt x="110411" y="928652"/>
                  <a:pt x="109688" y="947044"/>
                  <a:pt x="122663" y="992459"/>
                </a:cubicBezTo>
                <a:cubicBezTo>
                  <a:pt x="125892" y="1003761"/>
                  <a:pt x="130097" y="1014762"/>
                  <a:pt x="133814" y="1025913"/>
                </a:cubicBezTo>
                <a:cubicBezTo>
                  <a:pt x="137531" y="1159728"/>
                  <a:pt x="138110" y="1293666"/>
                  <a:pt x="144966" y="1427357"/>
                </a:cubicBezTo>
                <a:cubicBezTo>
                  <a:pt x="145982" y="1447160"/>
                  <a:pt x="172629" y="1491904"/>
                  <a:pt x="178419" y="1505415"/>
                </a:cubicBezTo>
                <a:cubicBezTo>
                  <a:pt x="189875" y="1532147"/>
                  <a:pt x="192640" y="1555187"/>
                  <a:pt x="200722" y="1583474"/>
                </a:cubicBezTo>
                <a:cubicBezTo>
                  <a:pt x="203951" y="1594776"/>
                  <a:pt x="208644" y="1605625"/>
                  <a:pt x="211873" y="1616927"/>
                </a:cubicBezTo>
                <a:cubicBezTo>
                  <a:pt x="216083" y="1631663"/>
                  <a:pt x="218814" y="1646796"/>
                  <a:pt x="223024" y="1661532"/>
                </a:cubicBezTo>
                <a:cubicBezTo>
                  <a:pt x="226253" y="1672834"/>
                  <a:pt x="228127" y="1684907"/>
                  <a:pt x="234175" y="1694986"/>
                </a:cubicBezTo>
                <a:cubicBezTo>
                  <a:pt x="239584" y="1704001"/>
                  <a:pt x="249044" y="1709854"/>
                  <a:pt x="256478" y="1717288"/>
                </a:cubicBezTo>
                <a:cubicBezTo>
                  <a:pt x="260195" y="1728439"/>
                  <a:pt x="264400" y="1739440"/>
                  <a:pt x="267629" y="1750742"/>
                </a:cubicBezTo>
                <a:cubicBezTo>
                  <a:pt x="271839" y="1765478"/>
                  <a:pt x="271926" y="1781639"/>
                  <a:pt x="278780" y="1795347"/>
                </a:cubicBezTo>
                <a:cubicBezTo>
                  <a:pt x="290767" y="1819321"/>
                  <a:pt x="314909" y="1836825"/>
                  <a:pt x="323385" y="1862254"/>
                </a:cubicBezTo>
                <a:cubicBezTo>
                  <a:pt x="327102" y="1873405"/>
                  <a:pt x="328828" y="1885433"/>
                  <a:pt x="334536" y="1895708"/>
                </a:cubicBezTo>
                <a:cubicBezTo>
                  <a:pt x="373348" y="1965569"/>
                  <a:pt x="387591" y="1971065"/>
                  <a:pt x="446048" y="2029522"/>
                </a:cubicBezTo>
                <a:cubicBezTo>
                  <a:pt x="453482" y="2036956"/>
                  <a:pt x="459435" y="2046253"/>
                  <a:pt x="468351" y="2051825"/>
                </a:cubicBezTo>
                <a:cubicBezTo>
                  <a:pt x="498088" y="2070410"/>
                  <a:pt x="529508" y="2086541"/>
                  <a:pt x="557561" y="2107581"/>
                </a:cubicBezTo>
                <a:cubicBezTo>
                  <a:pt x="572429" y="2118732"/>
                  <a:pt x="585182" y="2133487"/>
                  <a:pt x="602166" y="2141035"/>
                </a:cubicBezTo>
                <a:cubicBezTo>
                  <a:pt x="619486" y="2148733"/>
                  <a:pt x="639535" y="2147589"/>
                  <a:pt x="657922" y="2152186"/>
                </a:cubicBezTo>
                <a:cubicBezTo>
                  <a:pt x="669325" y="2155037"/>
                  <a:pt x="680224" y="2159620"/>
                  <a:pt x="691375" y="2163337"/>
                </a:cubicBezTo>
                <a:cubicBezTo>
                  <a:pt x="769230" y="2241192"/>
                  <a:pt x="682968" y="2164905"/>
                  <a:pt x="758283" y="2207942"/>
                </a:cubicBezTo>
                <a:cubicBezTo>
                  <a:pt x="774419" y="2217163"/>
                  <a:pt x="786264" y="2233084"/>
                  <a:pt x="802887" y="2241396"/>
                </a:cubicBezTo>
                <a:cubicBezTo>
                  <a:pt x="816595" y="2248250"/>
                  <a:pt x="833262" y="2246855"/>
                  <a:pt x="847492" y="2252547"/>
                </a:cubicBezTo>
                <a:cubicBezTo>
                  <a:pt x="870644" y="2261807"/>
                  <a:pt x="891614" y="2275873"/>
                  <a:pt x="914400" y="2286000"/>
                </a:cubicBezTo>
                <a:cubicBezTo>
                  <a:pt x="925141" y="2290774"/>
                  <a:pt x="937049" y="2292522"/>
                  <a:pt x="947853" y="2297152"/>
                </a:cubicBezTo>
                <a:cubicBezTo>
                  <a:pt x="963132" y="2303700"/>
                  <a:pt x="976836" y="2313773"/>
                  <a:pt x="992458" y="2319454"/>
                </a:cubicBezTo>
                <a:cubicBezTo>
                  <a:pt x="1093507" y="2356199"/>
                  <a:pt x="1045944" y="2330916"/>
                  <a:pt x="1148575" y="2352908"/>
                </a:cubicBezTo>
                <a:cubicBezTo>
                  <a:pt x="1175035" y="2358578"/>
                  <a:pt x="1200051" y="2370147"/>
                  <a:pt x="1226634" y="2375210"/>
                </a:cubicBezTo>
                <a:cubicBezTo>
                  <a:pt x="1366525" y="2401856"/>
                  <a:pt x="1508905" y="2407513"/>
                  <a:pt x="1650380" y="2419815"/>
                </a:cubicBezTo>
                <a:cubicBezTo>
                  <a:pt x="1687596" y="2423051"/>
                  <a:pt x="1724741" y="2427055"/>
                  <a:pt x="1761892" y="2430966"/>
                </a:cubicBezTo>
                <a:cubicBezTo>
                  <a:pt x="1795367" y="2434490"/>
                  <a:pt x="1828637" y="2440408"/>
                  <a:pt x="1862253" y="2442117"/>
                </a:cubicBezTo>
                <a:cubicBezTo>
                  <a:pt x="2720340" y="2485749"/>
                  <a:pt x="2168672" y="2445102"/>
                  <a:pt x="2564780" y="2475571"/>
                </a:cubicBezTo>
                <a:cubicBezTo>
                  <a:pt x="2640090" y="2500674"/>
                  <a:pt x="2547388" y="2471706"/>
                  <a:pt x="2665141" y="2497874"/>
                </a:cubicBezTo>
                <a:cubicBezTo>
                  <a:pt x="2701353" y="2505921"/>
                  <a:pt x="2706484" y="2515592"/>
                  <a:pt x="2743200" y="2531327"/>
                </a:cubicBezTo>
                <a:cubicBezTo>
                  <a:pt x="2779997" y="2547097"/>
                  <a:pt x="2821402" y="2553725"/>
                  <a:pt x="2854712" y="2575932"/>
                </a:cubicBezTo>
                <a:cubicBezTo>
                  <a:pt x="2865863" y="2583366"/>
                  <a:pt x="2876530" y="2591586"/>
                  <a:pt x="2888166" y="2598235"/>
                </a:cubicBezTo>
                <a:cubicBezTo>
                  <a:pt x="2902599" y="2606482"/>
                  <a:pt x="2918939" y="2611316"/>
                  <a:pt x="2932770" y="2620537"/>
                </a:cubicBezTo>
                <a:cubicBezTo>
                  <a:pt x="2952573" y="2633739"/>
                  <a:pt x="2968256" y="2652668"/>
                  <a:pt x="2988526" y="2665142"/>
                </a:cubicBezTo>
                <a:cubicBezTo>
                  <a:pt x="3016841" y="2682566"/>
                  <a:pt x="3054227" y="2686238"/>
                  <a:pt x="3077736" y="2709747"/>
                </a:cubicBezTo>
                <a:cubicBezTo>
                  <a:pt x="3088887" y="2720898"/>
                  <a:pt x="3098742" y="2733518"/>
                  <a:pt x="3111190" y="2743200"/>
                </a:cubicBezTo>
                <a:cubicBezTo>
                  <a:pt x="3132348" y="2759656"/>
                  <a:pt x="3159144" y="2768852"/>
                  <a:pt x="3178097" y="2787805"/>
                </a:cubicBezTo>
                <a:cubicBezTo>
                  <a:pt x="3219863" y="2829571"/>
                  <a:pt x="3196590" y="2816272"/>
                  <a:pt x="3245005" y="2832410"/>
                </a:cubicBezTo>
                <a:cubicBezTo>
                  <a:pt x="3252439" y="2843561"/>
                  <a:pt x="3257830" y="2856387"/>
                  <a:pt x="3267307" y="2865864"/>
                </a:cubicBezTo>
                <a:cubicBezTo>
                  <a:pt x="3280449" y="2879006"/>
                  <a:pt x="3296789" y="2888515"/>
                  <a:pt x="3311912" y="2899317"/>
                </a:cubicBezTo>
                <a:cubicBezTo>
                  <a:pt x="3322818" y="2907107"/>
                  <a:pt x="3334460" y="2913830"/>
                  <a:pt x="3345366" y="2921620"/>
                </a:cubicBezTo>
                <a:cubicBezTo>
                  <a:pt x="3360489" y="2932423"/>
                  <a:pt x="3374847" y="2944272"/>
                  <a:pt x="3389970" y="2955074"/>
                </a:cubicBezTo>
                <a:cubicBezTo>
                  <a:pt x="3400876" y="2962864"/>
                  <a:pt x="3413128" y="2968796"/>
                  <a:pt x="3423424" y="2977376"/>
                </a:cubicBezTo>
                <a:cubicBezTo>
                  <a:pt x="3435539" y="2987472"/>
                  <a:pt x="3444904" y="3000567"/>
                  <a:pt x="3456878" y="3010830"/>
                </a:cubicBezTo>
                <a:cubicBezTo>
                  <a:pt x="3485769" y="3035593"/>
                  <a:pt x="3539609" y="3069700"/>
                  <a:pt x="3568390" y="3088888"/>
                </a:cubicBezTo>
                <a:cubicBezTo>
                  <a:pt x="3579541" y="3096322"/>
                  <a:pt x="3591122" y="3103150"/>
                  <a:pt x="3601844" y="3111191"/>
                </a:cubicBezTo>
                <a:cubicBezTo>
                  <a:pt x="3616712" y="3122342"/>
                  <a:pt x="3632171" y="3132746"/>
                  <a:pt x="3646448" y="3144644"/>
                </a:cubicBezTo>
                <a:cubicBezTo>
                  <a:pt x="3654525" y="3151375"/>
                  <a:pt x="3660003" y="3161115"/>
                  <a:pt x="3668751" y="3166947"/>
                </a:cubicBezTo>
                <a:cubicBezTo>
                  <a:pt x="3682582" y="3176168"/>
                  <a:pt x="3698825" y="3181176"/>
                  <a:pt x="3713356" y="3189249"/>
                </a:cubicBezTo>
                <a:cubicBezTo>
                  <a:pt x="3732303" y="3199775"/>
                  <a:pt x="3750165" y="3212177"/>
                  <a:pt x="3769112" y="3222703"/>
                </a:cubicBezTo>
                <a:cubicBezTo>
                  <a:pt x="3797303" y="3238365"/>
                  <a:pt x="3822783" y="3245969"/>
                  <a:pt x="3847170" y="3267308"/>
                </a:cubicBezTo>
                <a:cubicBezTo>
                  <a:pt x="3951532" y="3358626"/>
                  <a:pt x="3861104" y="3295184"/>
                  <a:pt x="3936380" y="3345366"/>
                </a:cubicBezTo>
                <a:cubicBezTo>
                  <a:pt x="3966116" y="3434577"/>
                  <a:pt x="3921512" y="3330498"/>
                  <a:pt x="3980985" y="3389971"/>
                </a:cubicBezTo>
                <a:cubicBezTo>
                  <a:pt x="3989297" y="3398283"/>
                  <a:pt x="3983824" y="3415113"/>
                  <a:pt x="3992136" y="3423425"/>
                </a:cubicBezTo>
                <a:cubicBezTo>
                  <a:pt x="4000448" y="3431737"/>
                  <a:pt x="4015076" y="3429319"/>
                  <a:pt x="4025590" y="3434576"/>
                </a:cubicBezTo>
                <a:cubicBezTo>
                  <a:pt x="4037577" y="3440569"/>
                  <a:pt x="4047408" y="3450229"/>
                  <a:pt x="4059044" y="3456878"/>
                </a:cubicBezTo>
                <a:cubicBezTo>
                  <a:pt x="4073477" y="3465125"/>
                  <a:pt x="4089215" y="3470934"/>
                  <a:pt x="4103648" y="3479181"/>
                </a:cubicBezTo>
                <a:cubicBezTo>
                  <a:pt x="4115284" y="3485830"/>
                  <a:pt x="4126637" y="3493111"/>
                  <a:pt x="4137102" y="3501483"/>
                </a:cubicBezTo>
                <a:cubicBezTo>
                  <a:pt x="4145312" y="3508051"/>
                  <a:pt x="4150390" y="3518377"/>
                  <a:pt x="4159405" y="3523786"/>
                </a:cubicBezTo>
                <a:cubicBezTo>
                  <a:pt x="4169484" y="3529834"/>
                  <a:pt x="4182583" y="3529229"/>
                  <a:pt x="4192858" y="3534937"/>
                </a:cubicBezTo>
                <a:cubicBezTo>
                  <a:pt x="4307889" y="3598843"/>
                  <a:pt x="4217523" y="3565461"/>
                  <a:pt x="4293219" y="3590693"/>
                </a:cubicBezTo>
                <a:cubicBezTo>
                  <a:pt x="4375627" y="3673101"/>
                  <a:pt x="4247644" y="3551767"/>
                  <a:pt x="4348975" y="3624147"/>
                </a:cubicBezTo>
                <a:cubicBezTo>
                  <a:pt x="4366085" y="3636369"/>
                  <a:pt x="4378712" y="3653884"/>
                  <a:pt x="4393580" y="3668752"/>
                </a:cubicBezTo>
                <a:lnTo>
                  <a:pt x="4415883" y="3691054"/>
                </a:lnTo>
                <a:cubicBezTo>
                  <a:pt x="4423317" y="3698488"/>
                  <a:pt x="4428211" y="3710032"/>
                  <a:pt x="4438185" y="3713357"/>
                </a:cubicBezTo>
                <a:lnTo>
                  <a:pt x="4471639" y="3724508"/>
                </a:lnTo>
                <a:cubicBezTo>
                  <a:pt x="4535552" y="3820378"/>
                  <a:pt x="4450449" y="3707556"/>
                  <a:pt x="4527395" y="3769113"/>
                </a:cubicBezTo>
                <a:cubicBezTo>
                  <a:pt x="4597402" y="3825119"/>
                  <a:pt x="4491864" y="3788108"/>
                  <a:pt x="4594302" y="3813717"/>
                </a:cubicBezTo>
                <a:cubicBezTo>
                  <a:pt x="4624039" y="3828585"/>
                  <a:pt x="4651972" y="3847808"/>
                  <a:pt x="4683512" y="3858322"/>
                </a:cubicBezTo>
                <a:lnTo>
                  <a:pt x="4783873" y="3891776"/>
                </a:lnTo>
                <a:lnTo>
                  <a:pt x="4850780" y="3914078"/>
                </a:lnTo>
                <a:cubicBezTo>
                  <a:pt x="4873082" y="3917795"/>
                  <a:pt x="4895304" y="3922032"/>
                  <a:pt x="4917687" y="3925230"/>
                </a:cubicBezTo>
                <a:cubicBezTo>
                  <a:pt x="4976706" y="3933662"/>
                  <a:pt x="5074227" y="3944370"/>
                  <a:pt x="5129561" y="3947532"/>
                </a:cubicBezTo>
                <a:cubicBezTo>
                  <a:pt x="5218703" y="3952626"/>
                  <a:pt x="5307980" y="3954966"/>
                  <a:pt x="5397190" y="3958683"/>
                </a:cubicBezTo>
                <a:cubicBezTo>
                  <a:pt x="5441795" y="3962400"/>
                  <a:pt x="5486591" y="3964283"/>
                  <a:pt x="5531005" y="3969835"/>
                </a:cubicBezTo>
                <a:cubicBezTo>
                  <a:pt x="5546212" y="3971736"/>
                  <a:pt x="5560624" y="3977775"/>
                  <a:pt x="5575609" y="3980986"/>
                </a:cubicBezTo>
                <a:cubicBezTo>
                  <a:pt x="5773819" y="4023459"/>
                  <a:pt x="5604547" y="3982644"/>
                  <a:pt x="5776331" y="4025591"/>
                </a:cubicBezTo>
                <a:lnTo>
                  <a:pt x="5820936" y="4036742"/>
                </a:lnTo>
                <a:cubicBezTo>
                  <a:pt x="5835804" y="4040459"/>
                  <a:pt x="5851002" y="4043046"/>
                  <a:pt x="5865541" y="4047893"/>
                </a:cubicBezTo>
                <a:lnTo>
                  <a:pt x="5932448" y="4070196"/>
                </a:lnTo>
                <a:lnTo>
                  <a:pt x="5965902" y="4081347"/>
                </a:lnTo>
                <a:cubicBezTo>
                  <a:pt x="5977053" y="4085064"/>
                  <a:pt x="5988842" y="4087241"/>
                  <a:pt x="5999356" y="4092498"/>
                </a:cubicBezTo>
                <a:cubicBezTo>
                  <a:pt x="6014224" y="4099932"/>
                  <a:pt x="6029528" y="4106553"/>
                  <a:pt x="6043961" y="4114800"/>
                </a:cubicBezTo>
                <a:cubicBezTo>
                  <a:pt x="6055597" y="4121449"/>
                  <a:pt x="6065427" y="4131109"/>
                  <a:pt x="6077414" y="4137103"/>
                </a:cubicBezTo>
                <a:cubicBezTo>
                  <a:pt x="6087928" y="4142360"/>
                  <a:pt x="6099717" y="4144537"/>
                  <a:pt x="6110868" y="4148254"/>
                </a:cubicBezTo>
                <a:cubicBezTo>
                  <a:pt x="6138937" y="4176324"/>
                  <a:pt x="6158041" y="4198346"/>
                  <a:pt x="6200078" y="4215161"/>
                </a:cubicBezTo>
                <a:lnTo>
                  <a:pt x="6255834" y="4237464"/>
                </a:lnTo>
                <a:cubicBezTo>
                  <a:pt x="6270702" y="4252332"/>
                  <a:pt x="6284020" y="4268934"/>
                  <a:pt x="6300439" y="4282069"/>
                </a:cubicBezTo>
                <a:cubicBezTo>
                  <a:pt x="6334767" y="4309531"/>
                  <a:pt x="6455379" y="4379493"/>
                  <a:pt x="6478858" y="4393581"/>
                </a:cubicBezTo>
                <a:cubicBezTo>
                  <a:pt x="6497443" y="4404732"/>
                  <a:pt x="6514052" y="4420181"/>
                  <a:pt x="6534614" y="4427035"/>
                </a:cubicBezTo>
                <a:cubicBezTo>
                  <a:pt x="6568068" y="4438186"/>
                  <a:pt x="6602234" y="4447391"/>
                  <a:pt x="6634975" y="4460488"/>
                </a:cubicBezTo>
                <a:cubicBezTo>
                  <a:pt x="6712562" y="4491524"/>
                  <a:pt x="6671737" y="4476459"/>
                  <a:pt x="6757639" y="4505093"/>
                </a:cubicBezTo>
                <a:lnTo>
                  <a:pt x="6791092" y="4516244"/>
                </a:lnTo>
                <a:cubicBezTo>
                  <a:pt x="6824647" y="4527429"/>
                  <a:pt x="6841849" y="4534702"/>
                  <a:pt x="6880302" y="4538547"/>
                </a:cubicBezTo>
                <a:cubicBezTo>
                  <a:pt x="6935904" y="4544107"/>
                  <a:pt x="6991814" y="4545981"/>
                  <a:pt x="7047570" y="4549698"/>
                </a:cubicBezTo>
                <a:cubicBezTo>
                  <a:pt x="7189047" y="4569908"/>
                  <a:pt x="7128457" y="4563691"/>
                  <a:pt x="7348653" y="4572000"/>
                </a:cubicBezTo>
                <a:lnTo>
                  <a:pt x="7716644" y="4583152"/>
                </a:lnTo>
                <a:cubicBezTo>
                  <a:pt x="7731512" y="4590586"/>
                  <a:pt x="7745478" y="4600197"/>
                  <a:pt x="7761248" y="4605454"/>
                </a:cubicBezTo>
                <a:cubicBezTo>
                  <a:pt x="7779229" y="4611448"/>
                  <a:pt x="7799584" y="4609139"/>
                  <a:pt x="7817005" y="4616605"/>
                </a:cubicBezTo>
                <a:cubicBezTo>
                  <a:pt x="7826668" y="4620746"/>
                  <a:pt x="7830896" y="4632600"/>
                  <a:pt x="7839307" y="4638908"/>
                </a:cubicBezTo>
                <a:cubicBezTo>
                  <a:pt x="7905688" y="4688695"/>
                  <a:pt x="7887802" y="4678910"/>
                  <a:pt x="7950819" y="4694664"/>
                </a:cubicBezTo>
                <a:cubicBezTo>
                  <a:pt x="7994159" y="4738002"/>
                  <a:pt x="7950257" y="4699959"/>
                  <a:pt x="8028878" y="4739269"/>
                </a:cubicBezTo>
                <a:cubicBezTo>
                  <a:pt x="8099450" y="4774555"/>
                  <a:pt x="8064818" y="4768183"/>
                  <a:pt x="8129239" y="4795025"/>
                </a:cubicBezTo>
                <a:cubicBezTo>
                  <a:pt x="8158554" y="4807240"/>
                  <a:pt x="8188319" y="4818435"/>
                  <a:pt x="8218448" y="4828478"/>
                </a:cubicBezTo>
                <a:cubicBezTo>
                  <a:pt x="8242079" y="4836355"/>
                  <a:pt x="8296703" y="4846360"/>
                  <a:pt x="8318809" y="4850781"/>
                </a:cubicBezTo>
                <a:cubicBezTo>
                  <a:pt x="8352263" y="4847064"/>
                  <a:pt x="8386164" y="4846231"/>
                  <a:pt x="8419170" y="4839630"/>
                </a:cubicBezTo>
                <a:cubicBezTo>
                  <a:pt x="8442223" y="4835019"/>
                  <a:pt x="8463271" y="4823029"/>
                  <a:pt x="8486078" y="4817327"/>
                </a:cubicBezTo>
                <a:lnTo>
                  <a:pt x="8530683" y="4806176"/>
                </a:lnTo>
                <a:cubicBezTo>
                  <a:pt x="8545551" y="4798742"/>
                  <a:pt x="8559517" y="4789131"/>
                  <a:pt x="8575287" y="4783874"/>
                </a:cubicBezTo>
                <a:cubicBezTo>
                  <a:pt x="8604366" y="4774181"/>
                  <a:pt x="8664497" y="4761571"/>
                  <a:pt x="8664497" y="4761571"/>
                </a:cubicBezTo>
                <a:cubicBezTo>
                  <a:pt x="8675648" y="4754137"/>
                  <a:pt x="8685402" y="4743975"/>
                  <a:pt x="8697951" y="4739269"/>
                </a:cubicBezTo>
                <a:cubicBezTo>
                  <a:pt x="8729633" y="4727388"/>
                  <a:pt x="8740189" y="4728117"/>
                  <a:pt x="8764858" y="4728117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2" name="מחבר מעוקל 41"/>
          <p:cNvCxnSpPr>
            <a:stCxn id="10" idx="2"/>
            <a:endCxn id="29" idx="0"/>
          </p:cNvCxnSpPr>
          <p:nvPr/>
        </p:nvCxnSpPr>
        <p:spPr bwMode="auto">
          <a:xfrm rot="5400000" flipH="1" flipV="1">
            <a:off x="3960167" y="266394"/>
            <a:ext cx="766465" cy="4663440"/>
          </a:xfrm>
          <a:prstGeom prst="curvedConnector5">
            <a:avLst>
              <a:gd name="adj1" fmla="val -54754"/>
              <a:gd name="adj2" fmla="val 44771"/>
              <a:gd name="adj3" fmla="val 176121"/>
            </a:avLst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Structure of argument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39" y="1056641"/>
            <a:ext cx="494230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Arithmetic proofs with division gates</a:t>
            </a:r>
            <a:endParaRPr lang="en-US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" y="1788161"/>
            <a:ext cx="3619386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Define DET naturally there</a:t>
            </a:r>
            <a:endParaRPr lang="en-US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" y="2519681"/>
            <a:ext cx="3352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Prove properties of DET</a:t>
            </a:r>
          </a:p>
        </p:txBody>
      </p:sp>
      <p:cxnSp>
        <p:nvCxnSpPr>
          <p:cNvPr id="7" name="מחבר חץ ישר 6"/>
          <p:cNvCxnSpPr>
            <a:stCxn id="5" idx="2"/>
            <a:endCxn id="9" idx="0"/>
          </p:cNvCxnSpPr>
          <p:nvPr/>
        </p:nvCxnSpPr>
        <p:spPr bwMode="auto">
          <a:xfrm flipH="1">
            <a:off x="2175453" y="1518306"/>
            <a:ext cx="539541" cy="269855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מחבר חץ ישר 10"/>
          <p:cNvCxnSpPr>
            <a:stCxn id="9" idx="2"/>
            <a:endCxn id="10" idx="0"/>
          </p:cNvCxnSpPr>
          <p:nvPr/>
        </p:nvCxnSpPr>
        <p:spPr bwMode="auto">
          <a:xfrm flipH="1">
            <a:off x="2011680" y="2249826"/>
            <a:ext cx="163773" cy="269855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511040" y="2214881"/>
            <a:ext cx="4328160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Homogenization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: Eliminate high degree terms from proofs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78960" y="3362961"/>
            <a:ext cx="4460240" cy="40011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Eliminate </a:t>
            </a: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division 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gates from proofs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02480" y="4094481"/>
            <a:ext cx="367792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Balance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the circuits in proofs: O(log</a:t>
            </a:r>
            <a:r>
              <a:rPr lang="en-US" altLang="zh-CN" sz="20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2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n)-depth</a:t>
            </a:r>
          </a:p>
        </p:txBody>
      </p:sp>
      <p:cxnSp>
        <p:nvCxnSpPr>
          <p:cNvPr id="32" name="מחבר חץ ישר 31"/>
          <p:cNvCxnSpPr>
            <a:stCxn id="29" idx="2"/>
            <a:endCxn id="30" idx="0"/>
          </p:cNvCxnSpPr>
          <p:nvPr/>
        </p:nvCxnSpPr>
        <p:spPr bwMode="auto">
          <a:xfrm flipH="1">
            <a:off x="6609080" y="2922767"/>
            <a:ext cx="66040" cy="440194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מחבר חץ ישר 32"/>
          <p:cNvCxnSpPr>
            <a:stCxn id="30" idx="2"/>
            <a:endCxn id="31" idx="0"/>
          </p:cNvCxnSpPr>
          <p:nvPr/>
        </p:nvCxnSpPr>
        <p:spPr bwMode="auto">
          <a:xfrm flipH="1">
            <a:off x="6441440" y="3763071"/>
            <a:ext cx="167640" cy="33141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1442720" y="5287679"/>
            <a:ext cx="3352800" cy="1323439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95000"/>
                  <a:shade val="30000"/>
                  <a:satMod val="115000"/>
                </a:schemeClr>
              </a:gs>
              <a:gs pos="50000">
                <a:schemeClr val="accent3">
                  <a:tint val="95000"/>
                  <a:shade val="67500"/>
                  <a:satMod val="115000"/>
                </a:schemeClr>
              </a:gs>
              <a:gs pos="100000">
                <a:schemeClr val="accent3">
                  <a:tint val="9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NC</a:t>
            </a:r>
            <a:r>
              <a:rPr lang="en-US" altLang="zh-CN" sz="2000" b="1" kern="0" baseline="30000" dirty="0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2</a:t>
            </a:r>
            <a:r>
              <a:rPr lang="en-US" altLang="zh-CN" sz="20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-Frege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: Transform balanced proofs into propositional proofs (</a:t>
            </a:r>
            <a:r>
              <a:rPr lang="en-US" altLang="zh-CN" sz="2000" b="1" kern="0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immediate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)</a:t>
            </a:r>
            <a:endParaRPr lang="zh-CN" altLang="en-US" sz="2000" b="1" kern="0" dirty="0" smtClean="0">
              <a:solidFill>
                <a:srgbClr val="0606C8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cxnSp>
        <p:nvCxnSpPr>
          <p:cNvPr id="59" name="מחבר חץ ישר 58"/>
          <p:cNvCxnSpPr>
            <a:stCxn id="31" idx="2"/>
            <a:endCxn id="57" idx="0"/>
          </p:cNvCxnSpPr>
          <p:nvPr/>
        </p:nvCxnSpPr>
        <p:spPr bwMode="auto">
          <a:xfrm flipH="1">
            <a:off x="3119120" y="4802367"/>
            <a:ext cx="3322320" cy="485312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 rot="452531">
            <a:off x="6867955" y="1105558"/>
            <a:ext cx="19490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Arithmetic world</a:t>
            </a:r>
            <a:endParaRPr lang="zh-CN" altLang="en-US" sz="2800" b="1" dirty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21283588">
            <a:off x="399196" y="4225872"/>
            <a:ext cx="2497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Propositional world</a:t>
            </a:r>
            <a:endParaRPr lang="zh-CN" altLang="en-US" sz="2800" b="1" dirty="0">
              <a:solidFill>
                <a:schemeClr val="accent4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988" y="149860"/>
            <a:ext cx="5962332" cy="609600"/>
          </a:xfrm>
        </p:spPr>
        <p:txBody>
          <a:bodyPr/>
          <a:lstStyle/>
          <a:p>
            <a:pPr eaLnBrk="1" hangingPunct="1"/>
            <a:r>
              <a:rPr lang="en-US" altLang="zh-CN" sz="60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Open problem</a:t>
            </a:r>
            <a:endParaRPr lang="zh-CN" altLang="en-US" sz="60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100" y="1423988"/>
            <a:ext cx="7843838" cy="45243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40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Uniform </a:t>
            </a:r>
            <a:r>
              <a:rPr lang="en-US" altLang="zh-CN" sz="40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 of linear algebra</a:t>
            </a:r>
            <a:r>
              <a:rPr lang="en-US" altLang="zh-CN" sz="40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!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Use the arithmetic setting to derive new 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upper/lower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bounds for 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proofs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6289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ציין מיקום של מספר שקופית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4FDBDC-A2D8-47FE-A107-9E1D3E368AD4}" type="slidenum">
              <a:rPr lang="en-US"/>
              <a:pPr/>
              <a:t>3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78541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ctr"/>
            <a:r>
              <a:rPr lang="en-US" sz="48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Example of propositional proof</a:t>
            </a:r>
            <a:endParaRPr lang="en-US" sz="4800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2346" y="1127342"/>
            <a:ext cx="12073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Aᴠ¬A</a:t>
            </a:r>
            <a:endParaRPr lang="zh-CN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598610" y="2302741"/>
            <a:ext cx="20906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(Aᴠ¬A)ᴠB </a:t>
            </a:r>
            <a:endParaRPr lang="zh-CN" altLang="en-US" dirty="0"/>
          </a:p>
        </p:txBody>
      </p:sp>
      <p:sp>
        <p:nvSpPr>
          <p:cNvPr id="20" name="Rectangle 19"/>
          <p:cNvSpPr/>
          <p:nvPr/>
        </p:nvSpPr>
        <p:spPr>
          <a:xfrm>
            <a:off x="877804" y="3740966"/>
            <a:ext cx="21948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(AᴠB)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</a:t>
            </a:r>
            <a:endParaRPr lang="zh-CN" altLang="en-US" dirty="0"/>
          </a:p>
        </p:txBody>
      </p:sp>
      <p:sp>
        <p:nvSpPr>
          <p:cNvPr id="21" name="Rectangle 20"/>
          <p:cNvSpPr/>
          <p:nvPr/>
        </p:nvSpPr>
        <p:spPr>
          <a:xfrm>
            <a:off x="3103740" y="5681876"/>
            <a:ext cx="33185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(AᴠB)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ᴠ (¬A </a:t>
            </a:r>
            <a:r>
              <a:rPr lang="el-GR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¬B)</a:t>
            </a:r>
            <a:endParaRPr lang="zh-CN" alt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7144948" y="1188898"/>
            <a:ext cx="1162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Bᴠ¬B</a:t>
            </a:r>
            <a:endParaRPr lang="zh-CN" altLang="en-US" dirty="0"/>
          </a:p>
        </p:txBody>
      </p:sp>
      <p:sp>
        <p:nvSpPr>
          <p:cNvPr id="25" name="Rectangle 24"/>
          <p:cNvSpPr/>
          <p:nvPr/>
        </p:nvSpPr>
        <p:spPr>
          <a:xfrm>
            <a:off x="6359938" y="2302741"/>
            <a:ext cx="20681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(Bᴠ¬B)ᴠA </a:t>
            </a:r>
            <a:endParaRPr lang="zh-CN" altLang="en-US" dirty="0"/>
          </a:p>
        </p:txBody>
      </p:sp>
      <p:sp>
        <p:nvSpPr>
          <p:cNvPr id="27" name="Rectangle 26"/>
          <p:cNvSpPr/>
          <p:nvPr/>
        </p:nvSpPr>
        <p:spPr>
          <a:xfrm>
            <a:off x="6171536" y="3634978"/>
            <a:ext cx="20681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(BᴠA)ᴠ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¬B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</a:t>
            </a:r>
            <a:endParaRPr lang="zh-CN" altLang="en-US" dirty="0"/>
          </a:p>
        </p:txBody>
      </p:sp>
      <p:sp>
        <p:nvSpPr>
          <p:cNvPr id="12" name="Rectangle 11"/>
          <p:cNvSpPr/>
          <p:nvPr/>
        </p:nvSpPr>
        <p:spPr>
          <a:xfrm>
            <a:off x="3852274" y="1188898"/>
            <a:ext cx="1231427" cy="584775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axiom</a:t>
            </a:r>
            <a:endParaRPr lang="zh-CN" altLang="en-US" sz="12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088716" y="2148852"/>
            <a:ext cx="758541" cy="954107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n-US" altLang="zh-CN" sz="28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  F   </a:t>
            </a:r>
          </a:p>
          <a:p>
            <a:r>
              <a:rPr lang="en-US" altLang="zh-CN" sz="28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FᴠX</a:t>
            </a:r>
            <a:endParaRPr lang="zh-CN" altLang="en-US" sz="1100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4" idx="2"/>
            <a:endCxn id="6" idx="0"/>
          </p:cNvCxnSpPr>
          <p:nvPr/>
        </p:nvCxnSpPr>
        <p:spPr bwMode="auto">
          <a:xfrm>
            <a:off x="1336037" y="1773673"/>
            <a:ext cx="307891" cy="529068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4" idx="2"/>
            <a:endCxn id="25" idx="0"/>
          </p:cNvCxnSpPr>
          <p:nvPr/>
        </p:nvCxnSpPr>
        <p:spPr bwMode="auto">
          <a:xfrm flipH="1">
            <a:off x="7394036" y="1835229"/>
            <a:ext cx="332161" cy="467512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6" idx="2"/>
            <a:endCxn id="20" idx="0"/>
          </p:cNvCxnSpPr>
          <p:nvPr/>
        </p:nvCxnSpPr>
        <p:spPr bwMode="auto">
          <a:xfrm>
            <a:off x="1643928" y="2949072"/>
            <a:ext cx="331292" cy="791894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887609" y="4504538"/>
            <a:ext cx="1750799" cy="954107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pPr lvl="0"/>
            <a:r>
              <a:rPr lang="en-US" altLang="zh-CN" sz="28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  FᴠX    FᴠY</a:t>
            </a:r>
          </a:p>
          <a:p>
            <a:r>
              <a:rPr lang="en-US" altLang="zh-CN" sz="28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Fᴠ(X</a:t>
            </a:r>
            <a:r>
              <a:rPr lang="el-GR" altLang="zh-CN" sz="24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28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Y)</a:t>
            </a:r>
            <a:endParaRPr lang="zh-CN" altLang="en-US" sz="1100" dirty="0">
              <a:solidFill>
                <a:srgbClr val="FF0000"/>
              </a:solidFill>
            </a:endParaRPr>
          </a:p>
        </p:txBody>
      </p:sp>
      <p:cxnSp>
        <p:nvCxnSpPr>
          <p:cNvPr id="50" name="Straight Arrow Connector 49"/>
          <p:cNvCxnSpPr>
            <a:stCxn id="20" idx="2"/>
            <a:endCxn id="21" idx="0"/>
          </p:cNvCxnSpPr>
          <p:nvPr/>
        </p:nvCxnSpPr>
        <p:spPr bwMode="auto">
          <a:xfrm>
            <a:off x="1975220" y="4387297"/>
            <a:ext cx="2787789" cy="1294579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5" idx="2"/>
            <a:endCxn id="27" idx="0"/>
          </p:cNvCxnSpPr>
          <p:nvPr/>
        </p:nvCxnSpPr>
        <p:spPr bwMode="auto">
          <a:xfrm flipH="1">
            <a:off x="7205634" y="2949072"/>
            <a:ext cx="188402" cy="68590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7" idx="2"/>
            <a:endCxn id="21" idx="0"/>
          </p:cNvCxnSpPr>
          <p:nvPr/>
        </p:nvCxnSpPr>
        <p:spPr bwMode="auto">
          <a:xfrm flipH="1">
            <a:off x="4763009" y="4281309"/>
            <a:ext cx="2442625" cy="1400567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432540" y="3696534"/>
            <a:ext cx="2683747" cy="584775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commutativity</a:t>
            </a:r>
            <a:endParaRPr lang="zh-CN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26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0" grpId="0"/>
      <p:bldP spid="21" grpId="0"/>
      <p:bldP spid="24" grpId="0"/>
      <p:bldP spid="25" grpId="0"/>
      <p:bldP spid="27" grpId="0"/>
      <p:bldP spid="12" grpId="0" animBg="1"/>
      <p:bldP spid="12" grpId="1" animBg="1"/>
      <p:bldP spid="37" grpId="0" animBg="1"/>
      <p:bldP spid="37" grpId="1" animBg="1"/>
      <p:bldP spid="59" grpId="0" animBg="1"/>
      <p:bldP spid="58" grpId="0" animBg="1"/>
      <p:bldP spid="58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 rot="21449200">
            <a:off x="2043113" y="2654300"/>
            <a:ext cx="4024312" cy="609600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en-US" altLang="zh-CN" sz="6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Thank </a:t>
            </a:r>
            <a:r>
              <a:rPr lang="en-US" altLang="zh-CN" sz="66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you</a:t>
            </a:r>
            <a:r>
              <a:rPr lang="en-US" altLang="zh-CN" sz="6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6600" dirty="0" smtClean="0">
                <a:solidFill>
                  <a:srgbClr val="FFC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0851" y="114300"/>
            <a:ext cx="814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 dirty="0" smtClean="0">
                <a:solidFill>
                  <a:srgbClr val="FFFF00"/>
                </a:solidFill>
                <a:effectLst/>
                <a:latin typeface="Calibri" pitchFamily="34" charset="0"/>
                <a:cs typeface="Calibri" pitchFamily="34" charset="0"/>
              </a:rPr>
              <a:t>Complexity of proofs</a:t>
            </a:r>
            <a:endParaRPr lang="zh-CN" altLang="en-US" sz="4400" b="1" dirty="0">
              <a:solidFill>
                <a:srgbClr val="FFFF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959941"/>
            <a:ext cx="84581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smtClean="0">
                <a:solidFill>
                  <a:srgbClr val="0000FF"/>
                </a:solidFill>
                <a:effectLst/>
                <a:latin typeface="Calibri" pitchFamily="34" charset="0"/>
                <a:cs typeface="Calibri" pitchFamily="34" charset="0"/>
              </a:rPr>
              <a:t>Size of proof =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number of symbols it takes to 				write down the proof </a:t>
            </a:r>
          </a:p>
          <a:p>
            <a:pPr algn="l"/>
            <a:r>
              <a:rPr lang="en-US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	</a:t>
            </a:r>
            <a:r>
              <a:rPr lang="en-US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	  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(=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total size of all formulas in proof)</a:t>
            </a:r>
            <a:endParaRPr lang="en-US" sz="3200" b="1" dirty="0" smtClean="0">
              <a:solidFill>
                <a:schemeClr val="bg2">
                  <a:lumMod val="5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46" y="2653817"/>
            <a:ext cx="4129054" cy="2860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419100" y="2590317"/>
            <a:ext cx="7810500" cy="2860979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0403" y="1805582"/>
            <a:ext cx="845819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3200" b="1" dirty="0" smtClean="0">
              <a:solidFill>
                <a:schemeClr val="bg2">
                  <a:lumMod val="5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sz="3200" b="1" dirty="0" smtClean="0">
              <a:solidFill>
                <a:schemeClr val="bg2">
                  <a:lumMod val="5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sz="3200" b="1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Example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</a:t>
            </a:r>
            <a:endParaRPr lang="en-US" sz="2800" b="1" u="sng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endParaRPr lang="en-US" sz="2800" b="1" u="sng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	</a:t>
            </a:r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algn="l"/>
            <a:r>
              <a:rPr lang="en-US" sz="3600" b="1" dirty="0" smtClean="0">
                <a:solidFill>
                  <a:srgbClr val="2B7C02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Size: </a:t>
            </a:r>
            <a:r>
              <a:rPr lang="en-US" sz="3600" b="1" dirty="0" smtClean="0">
                <a:solidFill>
                  <a:srgbClr val="2B7C02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41</a:t>
            </a:r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r>
              <a:rPr lang="en-US" sz="2800" b="1" dirty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Fact: </a:t>
            </a:r>
            <a:r>
              <a:rPr lang="en-US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Every two Frege/sequent-proofs are polynomially equivalent!</a:t>
            </a:r>
            <a:endParaRPr lang="en-US" sz="3200" b="1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2809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0876" y="178666"/>
            <a:ext cx="7848600" cy="609600"/>
          </a:xfrm>
        </p:spPr>
        <p:txBody>
          <a:bodyPr/>
          <a:lstStyle/>
          <a:p>
            <a:pPr algn="ctr" eaLnBrk="1" hangingPunct="1"/>
            <a:r>
              <a:rPr lang="en-US" altLang="zh-CN" sz="40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Complexity of Proofs</a:t>
            </a:r>
            <a:endParaRPr lang="zh-CN" altLang="en-US" sz="40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622300" y="4271749"/>
            <a:ext cx="7975600" cy="203351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4852" y="1241108"/>
            <a:ext cx="8229600" cy="52941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36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Fundamental 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open</a:t>
            </a:r>
            <a:r>
              <a:rPr lang="en-US" altLang="zh-CN" sz="36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problem in </a:t>
            </a:r>
            <a:r>
              <a:rPr lang="en-US" altLang="zh-CN" sz="3600" dirty="0" smtClean="0">
                <a:solidFill>
                  <a:srgbClr val="328F03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logic &amp; complexity</a:t>
            </a:r>
            <a:r>
              <a:rPr lang="en-US" altLang="zh-CN" sz="36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Prove super-polynomial lower bounds on propositional proofs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!</a:t>
            </a:r>
          </a:p>
          <a:p>
            <a:pPr marL="0" indent="0" eaLnBrk="1" hangingPunct="1">
              <a:buNone/>
            </a:pPr>
            <a:endParaRPr lang="en-US" altLang="zh-CN" sz="4000" dirty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 algn="ctr">
              <a:buNone/>
            </a:pP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Prove that there is a family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{</a:t>
            </a:r>
            <a:r>
              <a:rPr lang="en-US" altLang="zh-CN" sz="36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  <a:r>
              <a:rPr lang="en-US" altLang="zh-CN" sz="3600" baseline="-250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r>
              <a:rPr lang="en-US" altLang="zh-CN" sz="36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,f</a:t>
            </a:r>
            <a:r>
              <a:rPr lang="en-US" altLang="zh-CN" sz="3600" baseline="-250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6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,</a:t>
            </a:r>
            <a:r>
              <a:rPr lang="en-US" altLang="zh-CN" sz="36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  <a:r>
              <a:rPr lang="en-US" altLang="zh-CN" sz="3600" baseline="-250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3</a:t>
            </a:r>
            <a:r>
              <a:rPr lang="en-US" altLang="zh-CN" sz="3600" dirty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,…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} 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of tautologies </a:t>
            </a:r>
            <a:r>
              <a:rPr lang="en-US" altLang="zh-CN" sz="3600" dirty="0" err="1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s.t.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for </a:t>
            </a:r>
            <a:r>
              <a:rPr lang="en-US" altLang="zh-CN" sz="3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polynomial </a:t>
            </a:r>
            <a:r>
              <a:rPr lang="en-US" altLang="zh-CN" sz="3600" i="1" dirty="0" smtClean="0">
                <a:solidFill>
                  <a:srgbClr val="0606C8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(∙)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</a:t>
            </a:r>
            <a:r>
              <a:rPr lang="en-US" altLang="zh-CN" sz="3600" dirty="0" err="1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MinProofSize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</a:t>
            </a:r>
            <a:r>
              <a:rPr lang="en-US" altLang="zh-CN" sz="36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  <a:r>
              <a:rPr lang="en-US" altLang="zh-CN" sz="3600" baseline="-250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i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 ≤ </a:t>
            </a:r>
            <a:r>
              <a:rPr lang="en-US" altLang="zh-CN" sz="3600" i="1" dirty="0" smtClean="0">
                <a:solidFill>
                  <a:srgbClr val="0606C8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(|</a:t>
            </a:r>
            <a:r>
              <a:rPr lang="en-US" altLang="zh-CN" sz="36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  <a:r>
              <a:rPr lang="en-US" altLang="zh-CN" sz="3600" baseline="-250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i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|)</a:t>
            </a:r>
            <a:endParaRPr lang="en-US" altLang="zh-CN" dirty="0" smtClean="0">
              <a:solidFill>
                <a:srgbClr val="A45A10"/>
              </a:solidFill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76156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50838" y="1257245"/>
            <a:ext cx="7916047" cy="4310606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Motivation: </a:t>
            </a:r>
          </a:p>
          <a:p>
            <a:pPr marL="514350" indent="-514350">
              <a:buAutoNum type="arabicPeriod"/>
            </a:pP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Advance towards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NP≠coNP</a:t>
            </a:r>
          </a:p>
          <a:p>
            <a:pPr marL="514350" indent="-514350">
              <a:buAutoNum type="arabicPeriod"/>
            </a:pP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SAT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solving </a:t>
            </a:r>
          </a:p>
          <a:p>
            <a:pPr marL="0" indent="0">
              <a:buNone/>
            </a:pPr>
            <a:r>
              <a:rPr lang="en-US" altLang="zh-CN" sz="32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3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.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Connections between efficient proofs and efficient computations</a:t>
            </a:r>
          </a:p>
          <a:p>
            <a:pPr marL="342900" lvl="1" indent="-342900">
              <a:buClr>
                <a:schemeClr val="folHlink"/>
              </a:buClr>
              <a:buSzTx/>
              <a:buFont typeface="Arial" pitchFamily="34" charset="0"/>
              <a:buChar char="•"/>
            </a:pPr>
            <a:r>
              <a:rPr lang="en-US" altLang="zh-CN" sz="3200" b="1" dirty="0" smtClean="0">
                <a:solidFill>
                  <a:srgbClr val="DDDDDD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Computing </a:t>
            </a:r>
            <a:r>
              <a:rPr lang="en-US" altLang="zh-CN" sz="3200" b="1" dirty="0" smtClean="0">
                <a:solidFill>
                  <a:srgbClr val="F2EF62">
                    <a:lumMod val="50000"/>
                  </a:srgb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functions (e.g., determinants)</a:t>
            </a:r>
            <a:endParaRPr lang="en-US" altLang="zh-CN" sz="3200" b="1" dirty="0">
              <a:solidFill>
                <a:srgbClr val="404040">
                  <a:lumMod val="75000"/>
                </a:srgb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342900" lvl="1" indent="-342900">
              <a:buClr>
                <a:schemeClr val="folHlink"/>
              </a:buClr>
              <a:buSzTx/>
              <a:buFont typeface="Arial" pitchFamily="34" charset="0"/>
              <a:buChar char="•"/>
            </a:pPr>
            <a:r>
              <a:rPr lang="en-US" altLang="zh-CN" sz="3200" b="1" dirty="0">
                <a:solidFill>
                  <a:srgbClr val="DDDDDD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Proving </a:t>
            </a:r>
            <a:r>
              <a:rPr lang="en-US" altLang="zh-CN" sz="3200" b="1" dirty="0" smtClean="0">
                <a:solidFill>
                  <a:srgbClr val="F2EF62">
                    <a:lumMod val="50000"/>
                  </a:srgb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statements</a:t>
            </a:r>
            <a:r>
              <a:rPr lang="en-US" altLang="zh-CN" sz="3200" b="1" dirty="0">
                <a:solidFill>
                  <a:srgbClr val="404040">
                    <a:lumMod val="75000"/>
                  </a:srgb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(e.g., properties </a:t>
            </a:r>
            <a:r>
              <a:rPr lang="en-US" altLang="zh-CN" sz="32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of </a:t>
            </a:r>
            <a:r>
              <a:rPr lang="en-US" altLang="zh-CN" sz="32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determinants)</a:t>
            </a:r>
            <a:endParaRPr lang="en-US" altLang="zh-CN" sz="3600" dirty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 eaLnBrk="1" hangingPunct="1">
              <a:buNone/>
            </a:pPr>
            <a:endParaRPr lang="en-US" altLang="zh-CN" dirty="0" smtClean="0">
              <a:solidFill>
                <a:srgbClr val="A45A10"/>
              </a:solidFill>
              <a:ea typeface="宋体" pitchFamily="2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40876" y="178666"/>
            <a:ext cx="784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zh-CN" sz="400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Complexity of Proofs</a:t>
            </a:r>
            <a:endParaRPr lang="zh-CN" altLang="en-US" sz="40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3" name="Line Callout 3 2"/>
          <p:cNvSpPr/>
          <p:nvPr/>
        </p:nvSpPr>
        <p:spPr bwMode="auto">
          <a:xfrm rot="339210">
            <a:off x="6059418" y="1150354"/>
            <a:ext cx="1674506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57217"/>
              <a:gd name="adj8" fmla="val -41428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altLang="zh-CN" sz="1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TAUT is </a:t>
            </a:r>
            <a:r>
              <a:rPr lang="en-US" altLang="zh-CN" sz="1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coNP complete</a:t>
            </a:r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23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CN" sz="40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Circuit based proofs</a:t>
            </a:r>
            <a:endParaRPr lang="zh-CN" altLang="en-US" sz="40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4852" y="1241108"/>
            <a:ext cx="8229600" cy="52941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36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Think of every proof-line as a </a:t>
            </a:r>
            <a:r>
              <a:rPr lang="en-US" altLang="zh-CN" sz="3600" dirty="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circuit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  <a:endParaRPr lang="en-US" altLang="zh-CN" sz="3600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circuits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poly(n) size, O(log n) depth</a:t>
            </a:r>
            <a:endParaRPr lang="en-US" altLang="zh-CN" sz="3200" dirty="0">
              <a:solidFill>
                <a:srgbClr val="0606C8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lvl="0" indent="0">
              <a:buNone/>
            </a:pP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(=</a:t>
            </a:r>
            <a:r>
              <a:rPr lang="en-US" altLang="zh-CN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Frege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): proof-lines are formulas</a:t>
            </a:r>
          </a:p>
          <a:p>
            <a:pPr marL="0" indent="0">
              <a:buNone/>
            </a:pPr>
            <a:endParaRPr lang="en-US" altLang="zh-CN" sz="32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circuits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poly(n) size, O(log</a:t>
            </a:r>
            <a:r>
              <a:rPr lang="en-US" altLang="zh-CN" sz="32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n) depth</a:t>
            </a:r>
          </a:p>
          <a:p>
            <a:pPr marL="0" lvl="0" indent="0">
              <a:buNone/>
            </a:pP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O(log</a:t>
            </a:r>
            <a:r>
              <a:rPr lang="en-US" altLang="zh-CN" sz="3200" baseline="300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n) depth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proof-lines</a:t>
            </a:r>
          </a:p>
          <a:p>
            <a:pPr marL="0" lvl="0" indent="0">
              <a:buNone/>
            </a:pPr>
            <a:endParaRPr lang="en-US" altLang="zh-CN" sz="3200" dirty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P/poly circuits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poly(n) size</a:t>
            </a:r>
            <a:endParaRPr lang="en-US" altLang="zh-CN" sz="3200" dirty="0" smtClean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lvl="0" indent="0">
              <a:buClr>
                <a:srgbClr val="507800"/>
              </a:buClr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P/poly-Frege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(=</a:t>
            </a:r>
            <a:r>
              <a:rPr lang="en-US" altLang="zh-CN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eFrege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): proof-lines are circuits </a:t>
            </a:r>
            <a:endParaRPr lang="en-US" altLang="zh-CN" sz="3200" dirty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 eaLnBrk="1" hangingPunct="1">
              <a:buNone/>
            </a:pPr>
            <a:endParaRPr lang="en-US" altLang="zh-CN" dirty="0" smtClean="0">
              <a:solidFill>
                <a:srgbClr val="A45A10"/>
              </a:solidFill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606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/>
          <p:cNvCxnSpPr>
            <a:endCxn id="5" idx="2"/>
          </p:cNvCxnSpPr>
          <p:nvPr/>
        </p:nvCxnSpPr>
        <p:spPr>
          <a:xfrm flipV="1">
            <a:off x="4651620" y="898897"/>
            <a:ext cx="0" cy="4714503"/>
          </a:xfrm>
          <a:prstGeom prst="straightConnector1">
            <a:avLst/>
          </a:prstGeom>
          <a:ln w="57150">
            <a:solidFill>
              <a:srgbClr val="C00000"/>
            </a:solidFill>
            <a:prstDash val="sysDash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88280" y="1316388"/>
            <a:ext cx="821537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altLang="zh-CN" sz="3200" b="1" dirty="0" smtClean="0">
              <a:solidFill>
                <a:srgbClr val="7030A0"/>
              </a:solidFill>
              <a:effectLst/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altLang="zh-CN" sz="3200" b="1" dirty="0" smtClean="0">
              <a:solidFill>
                <a:srgbClr val="7030A0"/>
              </a:solidFill>
              <a:effectLst/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srgbClr val="FFFF00"/>
              </a:solidFill>
              <a:effectLst/>
              <a:latin typeface="Calibri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3600" b="1" dirty="0" smtClean="0">
              <a:solidFill>
                <a:prstClr val="black">
                  <a:lumMod val="85000"/>
                  <a:lumOff val="15000"/>
                </a:prstClr>
              </a:solidFill>
              <a:effectLst/>
              <a:latin typeface="Calibri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3600" b="1" dirty="0">
              <a:solidFill>
                <a:prstClr val="black">
                  <a:lumMod val="85000"/>
                  <a:lumOff val="15000"/>
                </a:prstClr>
              </a:solidFill>
              <a:effectLst/>
              <a:latin typeface="Calibri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3600" b="1" dirty="0" smtClean="0">
              <a:solidFill>
                <a:prstClr val="black">
                  <a:lumMod val="85000"/>
                  <a:lumOff val="15000"/>
                </a:prstClr>
              </a:solidFill>
              <a:effectLst/>
              <a:latin typeface="Calibri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600" b="1" dirty="0" smtClean="0">
                <a:solidFill>
                  <a:prstClr val="black">
                    <a:lumMod val="85000"/>
                    <a:lumOff val="15000"/>
                  </a:prstClr>
                </a:solidFill>
                <a:effectLst/>
                <a:latin typeface="Calibri"/>
                <a:ea typeface="+mn-ea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368" y="129456"/>
            <a:ext cx="814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4400" b="1" dirty="0" smtClean="0">
                <a:solidFill>
                  <a:srgbClr val="C0504D">
                    <a:lumMod val="75000"/>
                  </a:srgbClr>
                </a:solidFill>
                <a:effectLst/>
                <a:latin typeface="Calibri"/>
                <a:ea typeface="宋体"/>
              </a:rPr>
              <a:t>Frege Hierarchy </a:t>
            </a:r>
            <a:endParaRPr lang="zh-CN" altLang="en-US" sz="4400" b="1" dirty="0">
              <a:solidFill>
                <a:srgbClr val="00B0F0"/>
              </a:solidFill>
              <a:effectLst/>
              <a:latin typeface="Calibri"/>
              <a:ea typeface="宋体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79700" y="1429792"/>
            <a:ext cx="4025900" cy="8925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 smtClean="0">
                <a:solidFill>
                  <a:srgbClr val="FFFF00"/>
                </a:solidFill>
                <a:effectLst/>
              </a:rPr>
              <a:t>P/poly-Frege</a:t>
            </a:r>
            <a:endParaRPr lang="en-US" altLang="zh-CN" sz="3200" b="1" dirty="0" smtClean="0">
              <a:solidFill>
                <a:srgbClr val="FFFF00"/>
              </a:solidFill>
              <a:effectLst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all </a:t>
            </a:r>
            <a:r>
              <a:rPr lang="en-US" altLang="zh-CN" sz="20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proof </a:t>
            </a:r>
            <a:r>
              <a:rPr lang="en-US" altLang="zh-CN" sz="20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lines </a:t>
            </a:r>
            <a:r>
              <a:rPr lang="en-US" altLang="zh-CN" sz="20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are </a:t>
            </a:r>
            <a:r>
              <a:rPr lang="en-US" altLang="zh-CN" sz="20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circuits</a:t>
            </a:r>
            <a:endParaRPr lang="zh-CN" altLang="en-US" sz="2000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600" y="2719916"/>
            <a:ext cx="6375400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 smtClean="0">
                <a:solidFill>
                  <a:srgbClr val="FFFF00"/>
                </a:solidFill>
                <a:effectLst/>
              </a:rPr>
              <a:t>NC</a:t>
            </a:r>
            <a:r>
              <a:rPr lang="en-US" altLang="zh-CN" sz="3200" b="1" baseline="30000" dirty="0">
                <a:solidFill>
                  <a:srgbClr val="FFFF00"/>
                </a:solidFill>
                <a:effectLst/>
              </a:rPr>
              <a:t>2</a:t>
            </a:r>
            <a:r>
              <a:rPr lang="en-US" altLang="zh-CN" sz="3200" b="1" dirty="0" smtClean="0">
                <a:solidFill>
                  <a:srgbClr val="FFFF00"/>
                </a:solidFill>
                <a:effectLst/>
              </a:rPr>
              <a:t>-Frege</a:t>
            </a:r>
            <a:endParaRPr lang="en-US" altLang="zh-CN" sz="3200" b="1" dirty="0" smtClean="0">
              <a:solidFill>
                <a:srgbClr val="FFFF00"/>
              </a:solidFill>
              <a:effectLst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all </a:t>
            </a:r>
            <a:r>
              <a:rPr lang="en-US" altLang="zh-CN" sz="24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proof lines are depth O(log</a:t>
            </a:r>
            <a:r>
              <a:rPr lang="en-US" altLang="zh-CN" sz="2400" b="1" baseline="30000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2</a:t>
            </a:r>
            <a:r>
              <a:rPr lang="en-US" altLang="zh-CN" sz="24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(n)) circuits</a:t>
            </a:r>
            <a:endParaRPr lang="zh-CN" altLang="en-US" sz="2400" b="1" dirty="0">
              <a:solidFill>
                <a:srgbClr val="F79646">
                  <a:lumMod val="20000"/>
                  <a:lumOff val="80000"/>
                </a:srgbClr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98600" y="3933056"/>
            <a:ext cx="6375400" cy="13234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 smtClean="0">
                <a:solidFill>
                  <a:srgbClr val="FFFF00"/>
                </a:solidFill>
                <a:effectLst/>
              </a:rPr>
              <a:t>NC</a:t>
            </a:r>
            <a:r>
              <a:rPr lang="en-US" altLang="zh-CN" sz="3200" b="1" baseline="30000" dirty="0" smtClean="0">
                <a:solidFill>
                  <a:srgbClr val="FFFF00"/>
                </a:solidFill>
                <a:effectLst/>
              </a:rPr>
              <a:t>1</a:t>
            </a:r>
            <a:r>
              <a:rPr lang="en-US" altLang="zh-CN" sz="3200" b="1" dirty="0" smtClean="0">
                <a:solidFill>
                  <a:srgbClr val="FFFF00"/>
                </a:solidFill>
                <a:effectLst/>
              </a:rPr>
              <a:t>-Frege</a:t>
            </a:r>
            <a:endParaRPr lang="en-US" altLang="zh-CN" sz="3200" b="1" dirty="0" smtClean="0">
              <a:solidFill>
                <a:srgbClr val="FFFF00"/>
              </a:solidFill>
              <a:effectLst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all </a:t>
            </a:r>
            <a:r>
              <a:rPr lang="en-US" altLang="zh-CN" sz="24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/>
              </a:rPr>
              <a:t>proof lines are depth O(log(n)) circuits= formulas </a:t>
            </a:r>
            <a:endParaRPr lang="en-US" altLang="zh-CN" sz="2800" b="1" dirty="0">
              <a:solidFill>
                <a:srgbClr val="F79646">
                  <a:lumMod val="20000"/>
                  <a:lumOff val="80000"/>
                </a:srgbClr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8280" y="5516890"/>
            <a:ext cx="83271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20000"/>
              </a:spcBef>
              <a:buClr>
                <a:srgbClr val="507800"/>
              </a:buClr>
              <a:defRPr/>
            </a:pPr>
            <a:r>
              <a:rPr lang="en-US" altLang="zh-CN" sz="3200" b="1" kern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Useful analogy; understand the Frege hierarchy: lower/upper bounds</a:t>
            </a:r>
            <a:endParaRPr lang="en-US" altLang="zh-CN" sz="2000" b="1" kern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Verdana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003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553792" y="1996225"/>
            <a:ext cx="8100811" cy="99167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84" y="241300"/>
            <a:ext cx="8613204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Case study: linear algebra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29184" y="1188720"/>
            <a:ext cx="8522208" cy="2913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01181" y="1174410"/>
            <a:ext cx="7843838" cy="516608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</a:t>
            </a:r>
            <a:r>
              <a:rPr lang="en-US" altLang="zh-CN" sz="3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eterminant </a:t>
            </a: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in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6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</a:p>
          <a:p>
            <a:pPr>
              <a:buNone/>
            </a:pP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Can we prove properties of </a:t>
            </a:r>
            <a:r>
              <a:rPr lang="en-US" altLang="zh-CN" sz="32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determinant 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with poly-size</a:t>
            </a:r>
            <a:r>
              <a:rPr lang="en-US" altLang="zh-CN" sz="3200" dirty="0" smtClean="0">
                <a:solidFill>
                  <a:srgbClr val="A45A1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proofs</a:t>
            </a:r>
            <a:r>
              <a:rPr lang="en-US" altLang="zh-CN" sz="32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?</a:t>
            </a:r>
          </a:p>
          <a:p>
            <a:pPr>
              <a:buNone/>
            </a:pPr>
            <a:r>
              <a:rPr lang="en-US" altLang="zh-CN" sz="3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Conjecture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“Yes!”  </a:t>
            </a:r>
            <a:r>
              <a:rPr lang="en-US" altLang="zh-CN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</a:t>
            </a:r>
            <a:r>
              <a:rPr lang="en-US" altLang="zh-CN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Cook; </a:t>
            </a:r>
            <a:r>
              <a:rPr lang="en-US" altLang="zh-CN" sz="32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Rackoff</a:t>
            </a:r>
            <a:r>
              <a:rPr lang="en-US" altLang="zh-CN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; </a:t>
            </a:r>
            <a:r>
              <a:rPr lang="en-US" altLang="zh-CN" sz="32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Bonet</a:t>
            </a:r>
            <a:r>
              <a:rPr lang="en-US" altLang="zh-CN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, Buss &amp; </a:t>
            </a:r>
            <a:r>
              <a:rPr lang="en-US" altLang="zh-CN" sz="32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Pitassi</a:t>
            </a:r>
            <a:r>
              <a:rPr lang="en-US" altLang="zh-CN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; Soltys</a:t>
            </a:r>
            <a:r>
              <a:rPr lang="en-US" altLang="zh-CN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</a:t>
            </a:r>
            <a:endParaRPr lang="en-US" altLang="zh-CN" sz="3600" dirty="0" smtClean="0">
              <a:solidFill>
                <a:schemeClr val="accent4">
                  <a:lumMod val="60000"/>
                  <a:lumOff val="4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>
              <a:buNone/>
            </a:pPr>
            <a:r>
              <a:rPr lang="en-US" altLang="zh-CN" sz="36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Specifically: </a:t>
            </a:r>
            <a:r>
              <a:rPr lang="en-US" altLang="zh-CN" sz="36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AB=I</a:t>
            </a:r>
            <a:r>
              <a:rPr lang="en-US" altLang="zh-CN" sz="36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BA=I </a:t>
            </a:r>
            <a:r>
              <a:rPr lang="en-US" altLang="zh-CN" sz="3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has no short </a:t>
            </a:r>
            <a:r>
              <a:rPr lang="en-US" altLang="zh-CN" sz="36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NC</a:t>
            </a:r>
            <a:r>
              <a:rPr lang="en-US" altLang="zh-CN" sz="3600" baseline="30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1</a:t>
            </a:r>
            <a:r>
              <a:rPr lang="en-US" altLang="zh-CN" sz="36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-proofs</a:t>
            </a:r>
            <a:endParaRPr lang="en-US" altLang="zh-CN" sz="3600" dirty="0" smtClean="0">
              <a:solidFill>
                <a:srgbClr val="7030A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Previous work: </a:t>
            </a:r>
            <a:r>
              <a:rPr lang="en-US" altLang="zh-CN" sz="36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Soltys and Cook (‘04):  </a:t>
            </a:r>
            <a:r>
              <a:rPr lang="en-US" altLang="zh-CN" sz="36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poly-size</a:t>
            </a:r>
            <a:r>
              <a:rPr lang="en-US" altLang="zh-CN" sz="36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P/poly-Frege</a:t>
            </a:r>
            <a:r>
              <a:rPr lang="en-US" altLang="zh-CN" sz="36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6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</a:t>
            </a:r>
            <a:endParaRPr lang="en-US" altLang="zh-CN" sz="3600" dirty="0" smtClean="0">
              <a:solidFill>
                <a:srgbClr val="C00000"/>
              </a:solidFill>
              <a:latin typeface="Calibri" pitchFamily="34" charset="0"/>
              <a:ea typeface="Guli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563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usiness3">
  <a:themeElements>
    <a:clrScheme name="business5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business5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>
            <a:lumMod val="60000"/>
            <a:lumOff val="40000"/>
          </a:schemeClr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tlCol="0" anchor="ctr"/>
      <a:lstStyle>
        <a:defPPr algn="l">
          <a:defRPr sz="1800" b="1" dirty="0" smtClean="0">
            <a:solidFill>
              <a:schemeClr val="accent4"/>
            </a:solidFill>
            <a:effectLst/>
            <a:latin typeface="Calibri" pitchFamily="34" charset="0"/>
            <a:cs typeface="Calibri" pitchFamily="34" charset="0"/>
          </a:defRPr>
        </a:defPPr>
      </a:lstStyle>
    </a:spDef>
    <a:lnDef>
      <a:spPr bwMode="auto">
        <a:noFill/>
        <a:ln w="50800" cap="flat" cmpd="sng" algn="ctr">
          <a:solidFill>
            <a:srgbClr val="FF0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Bef>
            <a:spcPct val="20000"/>
          </a:spcBef>
          <a:buClr>
            <a:srgbClr val="507800"/>
          </a:buClr>
          <a:defRPr sz="3200" b="1" kern="0" dirty="0" err="1" smtClean="0">
            <a:solidFill>
              <a:srgbClr val="C00000"/>
            </a:solidFill>
            <a:effectLst/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business5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8938</TotalTime>
  <Words>1566</Words>
  <Application>Microsoft Office PowerPoint</Application>
  <PresentationFormat>On-screen Show (4:3)</PresentationFormat>
  <Paragraphs>293</Paragraphs>
  <Slides>30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Business3</vt:lpstr>
      <vt:lpstr>ערכת נושא Office</vt:lpstr>
      <vt:lpstr>Recent Developments in Algebraic &amp; Proof Complexity        Iddo Tzameret Tsinghua Univ.  Based on Hrubes and T. [CCC ‘09, STOC ’12] </vt:lpstr>
      <vt:lpstr>Propositional proofs</vt:lpstr>
      <vt:lpstr>Example of propositional proof</vt:lpstr>
      <vt:lpstr>PowerPoint Presentation</vt:lpstr>
      <vt:lpstr>Complexity of Proofs</vt:lpstr>
      <vt:lpstr>PowerPoint Presentation</vt:lpstr>
      <vt:lpstr>Circuit based proofs</vt:lpstr>
      <vt:lpstr>PowerPoint Presentation</vt:lpstr>
      <vt:lpstr>Case study: linear algebra</vt:lpstr>
      <vt:lpstr>Case study: linear algebra</vt:lpstr>
      <vt:lpstr>PowerPoint Presentation</vt:lpstr>
      <vt:lpstr>Algebraic circuits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Construction of proofs </vt:lpstr>
      <vt:lpstr>Construction of proofs</vt:lpstr>
      <vt:lpstr>Structure of argument</vt:lpstr>
      <vt:lpstr>Open problem</vt:lpstr>
      <vt:lpstr>Thank you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Wondershare DemoCreator</dc:title>
  <dc:subject>Business PowerPoint Template</dc:subject>
  <dc:creator>Hardy</dc:creator>
  <cp:keywords>Business PowerPoint Template</cp:keywords>
  <dc:description>Copyright © Wondershare Software Co., Ltd. All Rights Reserved.</dc:description>
  <cp:lastModifiedBy>Hardy</cp:lastModifiedBy>
  <cp:revision>567</cp:revision>
  <cp:lastPrinted>2012-06-23T09:45:37Z</cp:lastPrinted>
  <dcterms:created xsi:type="dcterms:W3CDTF">2012-05-09T14:29:33Z</dcterms:created>
  <dcterms:modified xsi:type="dcterms:W3CDTF">2012-06-23T14:41:33Z</dcterms:modified>
  <cp:category>Business</cp:category>
</cp:coreProperties>
</file>